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handoutMasterIdLst>
    <p:handoutMasterId r:id="rId21"/>
  </p:handoutMasterIdLst>
  <p:sldIdLst>
    <p:sldId id="260" r:id="rId2"/>
    <p:sldId id="291" r:id="rId3"/>
    <p:sldId id="309" r:id="rId4"/>
    <p:sldId id="310" r:id="rId5"/>
    <p:sldId id="292" r:id="rId6"/>
    <p:sldId id="296" r:id="rId7"/>
    <p:sldId id="295" r:id="rId8"/>
    <p:sldId id="297" r:id="rId9"/>
    <p:sldId id="294" r:id="rId10"/>
    <p:sldId id="293" r:id="rId11"/>
    <p:sldId id="300" r:id="rId12"/>
    <p:sldId id="301" r:id="rId13"/>
    <p:sldId id="302" r:id="rId14"/>
    <p:sldId id="303" r:id="rId15"/>
    <p:sldId id="311" r:id="rId16"/>
    <p:sldId id="304" r:id="rId17"/>
    <p:sldId id="305" r:id="rId18"/>
    <p:sldId id="307" r:id="rId19"/>
    <p:sldId id="308" r:id="rId20"/>
  </p:sldIdLst>
  <p:sldSz cx="9144000" cy="6858000" type="screen4x3"/>
  <p:notesSz cx="6951663" cy="100822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FF9900"/>
    <a:srgbClr val="00FF99"/>
    <a:srgbClr val="00CC00"/>
    <a:srgbClr val="3399FF"/>
    <a:srgbClr val="FF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48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3013287" cy="505486"/>
          </a:xfrm>
          <a:prstGeom prst="rect">
            <a:avLst/>
          </a:prstGeom>
          <a:noFill/>
          <a:ln>
            <a:noFill/>
          </a:ln>
          <a:effectLst/>
          <a:extLst/>
        </p:spPr>
        <p:txBody>
          <a:bodyPr vert="horz" wrap="square" lIns="97329" tIns="48664" rIns="97329" bIns="48664" numCol="1" anchor="t" anchorCtr="0" compatLnSpc="1">
            <a:prstTxWarp prst="textNoShape">
              <a:avLst/>
            </a:prstTxWarp>
          </a:bodyPr>
          <a:lstStyle>
            <a:lvl1pPr defTabSz="973138" eaLnBrk="1" hangingPunct="1">
              <a:defRPr sz="1300"/>
            </a:lvl1pPr>
          </a:lstStyle>
          <a:p>
            <a:pPr>
              <a:defRPr/>
            </a:pPr>
            <a:endParaRPr lang="en-US" dirty="0"/>
          </a:p>
        </p:txBody>
      </p:sp>
      <p:sp>
        <p:nvSpPr>
          <p:cNvPr id="44035" name="Rectangle 3"/>
          <p:cNvSpPr>
            <a:spLocks noGrp="1" noChangeArrowheads="1"/>
          </p:cNvSpPr>
          <p:nvPr>
            <p:ph type="dt" sz="quarter" idx="1"/>
          </p:nvPr>
        </p:nvSpPr>
        <p:spPr bwMode="auto">
          <a:xfrm>
            <a:off x="3936790" y="1"/>
            <a:ext cx="3013286" cy="505486"/>
          </a:xfrm>
          <a:prstGeom prst="rect">
            <a:avLst/>
          </a:prstGeom>
          <a:noFill/>
          <a:ln>
            <a:noFill/>
          </a:ln>
          <a:effectLst/>
          <a:extLst/>
        </p:spPr>
        <p:txBody>
          <a:bodyPr vert="horz" wrap="square" lIns="97329" tIns="48664" rIns="97329" bIns="48664" numCol="1" anchor="t" anchorCtr="0" compatLnSpc="1">
            <a:prstTxWarp prst="textNoShape">
              <a:avLst/>
            </a:prstTxWarp>
          </a:bodyPr>
          <a:lstStyle>
            <a:lvl1pPr algn="r" defTabSz="973138" eaLnBrk="1" hangingPunct="1">
              <a:defRPr sz="1300"/>
            </a:lvl1pPr>
          </a:lstStyle>
          <a:p>
            <a:pPr>
              <a:defRPr/>
            </a:pPr>
            <a:endParaRPr lang="en-US" dirty="0"/>
          </a:p>
        </p:txBody>
      </p:sp>
      <p:sp>
        <p:nvSpPr>
          <p:cNvPr id="44036" name="Rectangle 4"/>
          <p:cNvSpPr>
            <a:spLocks noGrp="1" noChangeArrowheads="1"/>
          </p:cNvSpPr>
          <p:nvPr>
            <p:ph type="ftr" sz="quarter" idx="2"/>
          </p:nvPr>
        </p:nvSpPr>
        <p:spPr bwMode="auto">
          <a:xfrm>
            <a:off x="0" y="9575009"/>
            <a:ext cx="3013287" cy="505486"/>
          </a:xfrm>
          <a:prstGeom prst="rect">
            <a:avLst/>
          </a:prstGeom>
          <a:noFill/>
          <a:ln>
            <a:noFill/>
          </a:ln>
          <a:effectLst/>
          <a:extLst/>
        </p:spPr>
        <p:txBody>
          <a:bodyPr vert="horz" wrap="square" lIns="97329" tIns="48664" rIns="97329" bIns="48664" numCol="1" anchor="b" anchorCtr="0" compatLnSpc="1">
            <a:prstTxWarp prst="textNoShape">
              <a:avLst/>
            </a:prstTxWarp>
          </a:bodyPr>
          <a:lstStyle>
            <a:lvl1pPr defTabSz="973138" eaLnBrk="1" hangingPunct="1">
              <a:defRPr sz="1300"/>
            </a:lvl1pPr>
          </a:lstStyle>
          <a:p>
            <a:pPr>
              <a:defRPr/>
            </a:pPr>
            <a:endParaRPr lang="en-US" dirty="0"/>
          </a:p>
        </p:txBody>
      </p:sp>
      <p:sp>
        <p:nvSpPr>
          <p:cNvPr id="44037" name="Rectangle 5"/>
          <p:cNvSpPr>
            <a:spLocks noGrp="1" noChangeArrowheads="1"/>
          </p:cNvSpPr>
          <p:nvPr>
            <p:ph type="sldNum" sz="quarter" idx="3"/>
          </p:nvPr>
        </p:nvSpPr>
        <p:spPr bwMode="auto">
          <a:xfrm>
            <a:off x="3936790" y="9575009"/>
            <a:ext cx="3013286" cy="505486"/>
          </a:xfrm>
          <a:prstGeom prst="rect">
            <a:avLst/>
          </a:prstGeom>
          <a:noFill/>
          <a:ln>
            <a:noFill/>
          </a:ln>
          <a:effectLst/>
          <a:extLst/>
        </p:spPr>
        <p:txBody>
          <a:bodyPr vert="horz" wrap="square" lIns="97329" tIns="48664" rIns="97329" bIns="48664" numCol="1" anchor="b" anchorCtr="0" compatLnSpc="1">
            <a:prstTxWarp prst="textNoShape">
              <a:avLst/>
            </a:prstTxWarp>
          </a:bodyPr>
          <a:lstStyle>
            <a:lvl1pPr algn="r" defTabSz="973138" eaLnBrk="1" hangingPunct="1">
              <a:defRPr sz="1300"/>
            </a:lvl1pPr>
          </a:lstStyle>
          <a:p>
            <a:pPr>
              <a:defRPr/>
            </a:pPr>
            <a:fld id="{9B62E646-F216-45ED-901A-EF2905733755}" type="slidenum">
              <a:rPr lang="en-US"/>
              <a:pPr>
                <a:defRPr/>
              </a:pPr>
              <a:t>‹#›</a:t>
            </a:fld>
            <a:endParaRPr lang="en-US" dirty="0"/>
          </a:p>
        </p:txBody>
      </p:sp>
    </p:spTree>
    <p:extLst>
      <p:ext uri="{BB962C8B-B14F-4D97-AF65-F5344CB8AC3E}">
        <p14:creationId xmlns:p14="http://schemas.microsoft.com/office/powerpoint/2010/main" val="21579644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o-RO"/>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a:defRPr/>
                </a:pPr>
                <a:endParaRPr lang="en-US" dirty="0"/>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a:defRPr/>
                </a:pPr>
                <a:endParaRPr lang="en-US" dirty="0"/>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a:defRPr/>
                </a:pPr>
                <a:endParaRPr lang="en-US" dirty="0"/>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a:defRPr/>
                </a:pPr>
                <a:endParaRPr lang="en-US" dirty="0"/>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a:defRPr/>
                </a:pPr>
                <a:endParaRPr lang="en-US" dirty="0"/>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a:defRPr/>
                </a:pPr>
                <a:endParaRPr lang="en-US" dirty="0"/>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a:defRPr/>
                </a:pPr>
                <a:endParaRPr lang="en-US" dirty="0"/>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a:defRPr/>
                </a:pPr>
                <a:endParaRPr lang="en-US" dirty="0"/>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a:defRPr/>
                </a:pPr>
                <a:endParaRPr lang="en-US" dirty="0"/>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a:defRPr/>
                </a:pPr>
                <a:endParaRPr lang="en-US" dirty="0"/>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a:defRPr/>
                </a:pPr>
                <a:endParaRPr lang="en-US" dirty="0"/>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a:defRPr/>
                </a:pPr>
                <a:endParaRPr lang="en-US" dirty="0"/>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a:defRPr/>
                </a:pPr>
                <a:endParaRPr lang="en-US" dirty="0"/>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a:defRPr/>
                </a:pPr>
                <a:endParaRPr lang="en-US" dirty="0"/>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a:defRPr/>
                </a:pPr>
                <a:endParaRPr lang="en-US" dirty="0"/>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a:defRPr/>
                </a:pPr>
                <a:endParaRPr lang="ro-RO"/>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a:defRPr/>
                </a:pPr>
                <a:endParaRPr lang="ro-RO"/>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a:defRPr/>
                </a:pPr>
                <a:endParaRPr lang="ro-RO"/>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a:defRPr/>
                </a:pPr>
                <a:endParaRPr lang="en-US" dirty="0"/>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a:defRPr/>
                </a:pPr>
                <a:endParaRPr lang="ro-RO"/>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a:defRPr/>
                </a:pPr>
                <a:endParaRPr lang="en-US" dirty="0"/>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a:defRPr/>
                </a:pPr>
                <a:endParaRPr lang="en-US" dirty="0"/>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a:defRPr/>
                </a:pPr>
                <a:endParaRPr lang="en-US" dirty="0"/>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o-RO"/>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o-RO"/>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o-RO"/>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o-RO"/>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o-RO"/>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o-RO"/>
                </a:p>
              </p:txBody>
            </p:sp>
          </p:grpSp>
        </p:grpSp>
      </p:grpSp>
      <p:sp>
        <p:nvSpPr>
          <p:cNvPr id="128066"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1280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90B2106E-CB9B-4DEA-9190-DE2BEDCE0D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474CFFE2-41A0-4CE6-A73A-60F8D1121B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86B7AC60-DBA8-46E0-BC2C-17E1BB7E0DB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D12D3048-8783-41B3-85E1-DF864B419F9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2B2F2A95-8C8E-4F4D-BD64-971399EBC5C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FE7C294E-9FA9-4477-84AA-542D0173696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dirty="0"/>
          </a:p>
        </p:txBody>
      </p:sp>
      <p:sp>
        <p:nvSpPr>
          <p:cNvPr id="8"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1"/>
          <p:cNvSpPr>
            <a:spLocks noGrp="1" noChangeArrowheads="1"/>
          </p:cNvSpPr>
          <p:nvPr>
            <p:ph type="sldNum" sz="quarter" idx="12"/>
          </p:nvPr>
        </p:nvSpPr>
        <p:spPr>
          <a:ln/>
        </p:spPr>
        <p:txBody>
          <a:bodyPr/>
          <a:lstStyle>
            <a:lvl1pPr>
              <a:defRPr/>
            </a:lvl1pPr>
          </a:lstStyle>
          <a:p>
            <a:pPr>
              <a:defRPr/>
            </a:pPr>
            <a:fld id="{80753A73-C709-4878-A14B-13559C0917D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dirty="0"/>
          </a:p>
        </p:txBody>
      </p:sp>
      <p:sp>
        <p:nvSpPr>
          <p:cNvPr id="4"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1"/>
          <p:cNvSpPr>
            <a:spLocks noGrp="1" noChangeArrowheads="1"/>
          </p:cNvSpPr>
          <p:nvPr>
            <p:ph type="sldNum" sz="quarter" idx="12"/>
          </p:nvPr>
        </p:nvSpPr>
        <p:spPr>
          <a:ln/>
        </p:spPr>
        <p:txBody>
          <a:bodyPr/>
          <a:lstStyle>
            <a:lvl1pPr>
              <a:defRPr/>
            </a:lvl1pPr>
          </a:lstStyle>
          <a:p>
            <a:pPr>
              <a:defRPr/>
            </a:pPr>
            <a:fld id="{C3C25330-A17A-4473-A1C8-3A8DC81FAB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dirty="0"/>
          </a:p>
        </p:txBody>
      </p:sp>
      <p:sp>
        <p:nvSpPr>
          <p:cNvPr id="3"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1"/>
          <p:cNvSpPr>
            <a:spLocks noGrp="1" noChangeArrowheads="1"/>
          </p:cNvSpPr>
          <p:nvPr>
            <p:ph type="sldNum" sz="quarter" idx="12"/>
          </p:nvPr>
        </p:nvSpPr>
        <p:spPr>
          <a:ln/>
        </p:spPr>
        <p:txBody>
          <a:bodyPr/>
          <a:lstStyle>
            <a:lvl1pPr>
              <a:defRPr/>
            </a:lvl1pPr>
          </a:lstStyle>
          <a:p>
            <a:pPr>
              <a:defRPr/>
            </a:pPr>
            <a:fld id="{EA31898D-4797-40FB-8C84-9F5C67725E6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C643A406-B050-47E9-B086-CC7AFE2312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98339CC7-9523-4E8F-A44D-85AF03393A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p:spPr>
        <p:txBody>
          <a:bodyPr/>
          <a:lstStyle/>
          <a:p>
            <a:pPr>
              <a:defRPr/>
            </a:pPr>
            <a:endParaRPr lang="en-US" dirty="0"/>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o-RO"/>
            </a:p>
          </p:txBody>
        </p:sp>
        <p:grpSp>
          <p:nvGrpSpPr>
            <p:cNvPr id="1034" name="Group 5"/>
            <p:cNvGrpSpPr>
              <a:grpSpLocks/>
            </p:cNvGrpSpPr>
            <p:nvPr userDrawn="1"/>
          </p:nvGrpSpPr>
          <p:grpSpPr bwMode="auto">
            <a:xfrm>
              <a:off x="3528" y="3715"/>
              <a:ext cx="792" cy="521"/>
              <a:chOff x="3527" y="3715"/>
              <a:chExt cx="792" cy="521"/>
            </a:xfrm>
          </p:grpSpPr>
          <p:sp>
            <p:nvSpPr>
              <p:cNvPr id="12698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a:defRPr/>
                </a:pPr>
                <a:endParaRPr lang="en-US" dirty="0"/>
              </a:p>
            </p:txBody>
          </p:sp>
          <p:sp>
            <p:nvSpPr>
              <p:cNvPr id="12698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a:defRPr/>
                </a:pPr>
                <a:endParaRPr lang="en-US" dirty="0"/>
              </a:p>
            </p:txBody>
          </p:sp>
          <p:sp>
            <p:nvSpPr>
              <p:cNvPr id="12698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12698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p>
            </p:txBody>
          </p:sp>
          <p:sp>
            <p:nvSpPr>
              <p:cNvPr id="12698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12698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a:defRPr/>
                </a:pPr>
                <a:endParaRPr lang="en-US" dirty="0"/>
              </a:p>
            </p:txBody>
          </p:sp>
          <p:sp>
            <p:nvSpPr>
              <p:cNvPr id="12698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a:defRPr/>
                </a:pPr>
                <a:endParaRPr lang="en-US" dirty="0"/>
              </a:p>
            </p:txBody>
          </p:sp>
          <p:sp>
            <p:nvSpPr>
              <p:cNvPr id="12698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12699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a:defRPr/>
                </a:pPr>
                <a:endParaRPr lang="en-US" dirty="0"/>
              </a:p>
            </p:txBody>
          </p:sp>
          <p:sp>
            <p:nvSpPr>
              <p:cNvPr id="12699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a:defRPr/>
                </a:pPr>
                <a:endParaRPr lang="en-US" dirty="0"/>
              </a:p>
            </p:txBody>
          </p:sp>
          <p:sp>
            <p:nvSpPr>
              <p:cNvPr id="12699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p>
            </p:txBody>
          </p:sp>
        </p:grpSp>
        <p:grpSp>
          <p:nvGrpSpPr>
            <p:cNvPr id="1035" name="Group 17"/>
            <p:cNvGrpSpPr>
              <a:grpSpLocks/>
            </p:cNvGrpSpPr>
            <p:nvPr userDrawn="1"/>
          </p:nvGrpSpPr>
          <p:grpSpPr bwMode="auto">
            <a:xfrm>
              <a:off x="1776" y="3631"/>
              <a:ext cx="1626" cy="683"/>
              <a:chOff x="1776" y="3631"/>
              <a:chExt cx="1626" cy="683"/>
            </a:xfrm>
          </p:grpSpPr>
          <p:sp>
            <p:nvSpPr>
              <p:cNvPr id="12699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a:defRPr/>
                </a:pPr>
                <a:endParaRPr lang="en-US" dirty="0"/>
              </a:p>
            </p:txBody>
          </p:sp>
          <p:sp>
            <p:nvSpPr>
              <p:cNvPr id="12699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a:defRPr/>
                </a:pPr>
                <a:endParaRPr lang="en-US" dirty="0"/>
              </a:p>
            </p:txBody>
          </p:sp>
          <p:sp>
            <p:nvSpPr>
              <p:cNvPr id="12699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a:defRPr/>
                </a:pPr>
                <a:endParaRPr lang="en-US" dirty="0"/>
              </a:p>
            </p:txBody>
          </p:sp>
          <p:sp>
            <p:nvSpPr>
              <p:cNvPr id="12699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p>
            </p:txBody>
          </p:sp>
          <p:sp>
            <p:nvSpPr>
              <p:cNvPr id="12699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p>
            </p:txBody>
          </p:sp>
          <p:sp>
            <p:nvSpPr>
              <p:cNvPr id="12699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p>
            </p:txBody>
          </p:sp>
          <p:sp>
            <p:nvSpPr>
              <p:cNvPr id="12700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a:defRPr/>
                </a:pPr>
                <a:endParaRPr lang="en-US" dirty="0"/>
              </a:p>
            </p:txBody>
          </p:sp>
          <p:sp>
            <p:nvSpPr>
              <p:cNvPr id="12700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a:defRPr/>
                </a:pPr>
                <a:endParaRPr lang="en-US" dirty="0"/>
              </a:p>
            </p:txBody>
          </p:sp>
          <p:sp>
            <p:nvSpPr>
              <p:cNvPr id="12700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a:defRPr/>
                </a:pPr>
                <a:endParaRPr lang="en-US" dirty="0"/>
              </a:p>
            </p:txBody>
          </p:sp>
          <p:sp>
            <p:nvSpPr>
              <p:cNvPr id="12700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a:defRPr/>
                </a:pPr>
                <a:endParaRPr lang="en-US" dirty="0"/>
              </a:p>
            </p:txBody>
          </p:sp>
          <p:sp>
            <p:nvSpPr>
              <p:cNvPr id="12700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a:defRPr/>
                </a:pPr>
                <a:endParaRPr lang="en-US" dirty="0"/>
              </a:p>
            </p:txBody>
          </p:sp>
          <p:sp>
            <p:nvSpPr>
              <p:cNvPr id="12700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a:defRPr/>
                </a:pPr>
                <a:endParaRPr lang="en-US" dirty="0"/>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a:defRPr/>
                </a:pPr>
                <a:endParaRPr lang="ro-RO"/>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a:defRPr/>
                </a:pPr>
                <a:endParaRPr lang="ro-RO"/>
              </a:p>
            </p:txBody>
          </p:sp>
          <p:sp>
            <p:nvSpPr>
              <p:cNvPr id="12700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12700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12701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a:defRPr/>
                </a:pPr>
                <a:endParaRPr lang="ro-RO"/>
              </a:p>
            </p:txBody>
          </p:sp>
        </p:grpSp>
        <p:grpSp>
          <p:nvGrpSpPr>
            <p:cNvPr id="1036" name="Group 36"/>
            <p:cNvGrpSpPr>
              <a:grpSpLocks/>
            </p:cNvGrpSpPr>
            <p:nvPr userDrawn="1"/>
          </p:nvGrpSpPr>
          <p:grpSpPr bwMode="auto">
            <a:xfrm>
              <a:off x="4128" y="3360"/>
              <a:ext cx="1351" cy="821"/>
              <a:chOff x="4128" y="3360"/>
              <a:chExt cx="1351" cy="821"/>
            </a:xfrm>
          </p:grpSpPr>
          <p:sp>
            <p:nvSpPr>
              <p:cNvPr id="12701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12701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12701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a:defRPr/>
                </a:pPr>
                <a:endParaRPr lang="en-US" dirty="0"/>
              </a:p>
            </p:txBody>
          </p:sp>
          <p:sp>
            <p:nvSpPr>
              <p:cNvPr id="12701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12701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12701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12701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a:defRPr/>
                </a:pPr>
                <a:endParaRPr lang="ro-RO"/>
              </a:p>
            </p:txBody>
          </p:sp>
          <p:sp>
            <p:nvSpPr>
              <p:cNvPr id="12702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a:defRPr/>
                </a:pPr>
                <a:endParaRPr lang="en-US" dirty="0"/>
              </a:p>
            </p:txBody>
          </p:sp>
          <p:sp>
            <p:nvSpPr>
              <p:cNvPr id="12702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12702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p>
            </p:txBody>
          </p:sp>
          <p:sp>
            <p:nvSpPr>
              <p:cNvPr id="12702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a:defRPr/>
                </a:pPr>
                <a:endParaRPr lang="en-US" dirty="0"/>
              </a:p>
            </p:txBody>
          </p:sp>
          <p:sp>
            <p:nvSpPr>
              <p:cNvPr id="12702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a:defRPr/>
                </a:pPr>
                <a:endParaRPr lang="en-US" dirty="0"/>
              </a:p>
            </p:txBody>
          </p:sp>
          <p:sp>
            <p:nvSpPr>
              <p:cNvPr id="12702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12702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p>
            </p:txBody>
          </p:sp>
          <p:sp>
            <p:nvSpPr>
              <p:cNvPr id="12702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p>
            </p:txBody>
          </p:sp>
          <p:sp>
            <p:nvSpPr>
              <p:cNvPr id="12702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o-RO"/>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o-RO"/>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o-RO"/>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o-RO"/>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o-RO"/>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o-RO"/>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o-RO"/>
                </a:p>
              </p:txBody>
            </p:sp>
          </p:grpSp>
        </p:grpSp>
      </p:grpSp>
      <p:sp>
        <p:nvSpPr>
          <p:cNvPr id="127043" name="Rectangle 67"/>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7044" name="Rectangle 68"/>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7045" name="Rectangle 6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dirty="0"/>
          </a:p>
        </p:txBody>
      </p:sp>
      <p:sp>
        <p:nvSpPr>
          <p:cNvPr id="127046" name="Rectangle 7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dirty="0"/>
          </a:p>
        </p:txBody>
      </p:sp>
      <p:sp>
        <p:nvSpPr>
          <p:cNvPr id="127047" name="Rectangle 7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2E343712-4D8F-4B0A-A187-5F01C8094367}"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78"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colaracj@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potthedot.org/wp2019/wp-content/uploads/2020/04/2020-campaign-report-GC-version-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co.iarc.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sus\Pictures\Picture1.jpg"/>
          <p:cNvPicPr/>
          <p:nvPr/>
        </p:nvPicPr>
        <p:blipFill>
          <a:blip r:embed="rId2" cstate="print"/>
          <a:srcRect r="85950" b="83628"/>
          <a:stretch>
            <a:fillRect/>
          </a:stretch>
        </p:blipFill>
        <p:spPr bwMode="auto">
          <a:xfrm>
            <a:off x="1295400" y="1524000"/>
            <a:ext cx="6705600" cy="3962400"/>
          </a:xfrm>
          <a:prstGeom prst="rect">
            <a:avLst/>
          </a:prstGeom>
          <a:noFill/>
          <a:ln w="9525">
            <a:noFill/>
            <a:miter lim="800000"/>
            <a:headEnd/>
            <a:tailEnd/>
          </a:ln>
          <a:effectLst/>
          <a:scene3d>
            <a:camera prst="orthographicFront"/>
            <a:lightRig rig="glow" dir="t"/>
          </a:scene3d>
        </p:spPr>
      </p:pic>
      <p:sp>
        <p:nvSpPr>
          <p:cNvPr id="9218" name="Rectangle 2"/>
          <p:cNvSpPr>
            <a:spLocks noGrp="1" noChangeArrowheads="1"/>
          </p:cNvSpPr>
          <p:nvPr>
            <p:ph type="ctrTitle" sz="quarter"/>
          </p:nvPr>
        </p:nvSpPr>
        <p:spPr>
          <a:xfrm>
            <a:off x="1295400" y="1981200"/>
            <a:ext cx="6629400" cy="2057400"/>
          </a:xfrm>
        </p:spPr>
        <p:txBody>
          <a:bodyPr/>
          <a:lstStyle/>
          <a:p>
            <a:pPr eaLnBrk="1" hangingPunct="1">
              <a:defRPr/>
            </a:pPr>
            <a:r>
              <a:rPr lang="ro-RO" sz="4800" b="1" dirty="0" smtClean="0">
                <a:solidFill>
                  <a:srgbClr val="FF9900"/>
                </a:solidFill>
                <a:latin typeface="Arial Black" pitchFamily="34" charset="0"/>
              </a:rPr>
              <a:t/>
            </a:r>
            <a:br>
              <a:rPr lang="ro-RO" sz="4800" b="1" dirty="0" smtClean="0">
                <a:solidFill>
                  <a:srgbClr val="FF9900"/>
                </a:solidFill>
                <a:latin typeface="Arial Black" pitchFamily="34" charset="0"/>
              </a:rPr>
            </a:br>
            <a:r>
              <a:rPr lang="it-IT" sz="4400" b="1" dirty="0" smtClean="0">
                <a:solidFill>
                  <a:srgbClr val="FF9900"/>
                </a:solidFill>
                <a:latin typeface="Arial Black" pitchFamily="34" charset="0"/>
              </a:rPr>
              <a:t>Protec</a:t>
            </a:r>
            <a:r>
              <a:rPr lang="ro-RO" sz="4400" b="1" dirty="0" smtClean="0">
                <a:solidFill>
                  <a:srgbClr val="FF9900"/>
                </a:solidFill>
                <a:latin typeface="Arial Black" pitchFamily="34" charset="0"/>
              </a:rPr>
              <a:t>ţ</a:t>
            </a:r>
            <a:r>
              <a:rPr lang="it-IT" sz="4400" b="1" dirty="0" smtClean="0">
                <a:solidFill>
                  <a:srgbClr val="FF9900"/>
                </a:solidFill>
                <a:latin typeface="Arial Black" pitchFamily="34" charset="0"/>
              </a:rPr>
              <a:t>ia solar</a:t>
            </a:r>
            <a:r>
              <a:rPr lang="ro-RO" sz="4400" b="1" dirty="0" smtClean="0">
                <a:solidFill>
                  <a:srgbClr val="FF9900"/>
                </a:solidFill>
                <a:latin typeface="Arial Black" pitchFamily="34" charset="0"/>
              </a:rPr>
              <a:t>ă – un pas important spre sănătate!</a:t>
            </a:r>
            <a:endParaRPr lang="en-US" sz="4400" b="1" dirty="0" smtClean="0">
              <a:solidFill>
                <a:srgbClr val="FF9900"/>
              </a:solidFill>
              <a:latin typeface="Arial Black" pitchFamily="34" charset="0"/>
            </a:endParaRPr>
          </a:p>
        </p:txBody>
      </p:sp>
      <p:sp>
        <p:nvSpPr>
          <p:cNvPr id="9219" name="Rectangle 3"/>
          <p:cNvSpPr>
            <a:spLocks noGrp="1" noChangeArrowheads="1"/>
          </p:cNvSpPr>
          <p:nvPr>
            <p:ph type="subTitle" sz="quarter" idx="1"/>
          </p:nvPr>
        </p:nvSpPr>
        <p:spPr>
          <a:xfrm>
            <a:off x="1447800" y="5638800"/>
            <a:ext cx="6553200" cy="914400"/>
          </a:xfrm>
        </p:spPr>
        <p:txBody>
          <a:bodyPr/>
          <a:lstStyle/>
          <a:p>
            <a:pPr algn="ctr" eaLnBrk="1" hangingPunct="1">
              <a:buFont typeface="Wingdings" pitchFamily="2" charset="2"/>
              <a:buNone/>
              <a:defRPr/>
            </a:pPr>
            <a:r>
              <a:rPr lang="ro-RO" sz="2400" b="1" dirty="0" smtClean="0">
                <a:solidFill>
                  <a:srgbClr val="FFFFCC"/>
                </a:solidFill>
                <a:latin typeface="Arial Black" pitchFamily="34" charset="0"/>
              </a:rPr>
              <a:t>PROIECT DE CAMPANIE</a:t>
            </a:r>
            <a:endParaRPr lang="en-US" sz="2400" b="1" dirty="0" smtClean="0">
              <a:solidFill>
                <a:srgbClr val="FFFFCC"/>
              </a:solidFill>
              <a:latin typeface="Arial Black" pitchFamily="34" charset="0"/>
            </a:endParaRPr>
          </a:p>
          <a:p>
            <a:pPr algn="ctr" eaLnBrk="1" hangingPunct="1">
              <a:buFont typeface="Wingdings" pitchFamily="2" charset="2"/>
              <a:buNone/>
              <a:defRPr/>
            </a:pPr>
            <a:r>
              <a:rPr lang="en-US" sz="2400" b="1" dirty="0" smtClean="0">
                <a:solidFill>
                  <a:srgbClr val="FFFFCC"/>
                </a:solidFill>
                <a:latin typeface="Arial Black" pitchFamily="34" charset="0"/>
              </a:rPr>
              <a:t>2021</a:t>
            </a:r>
          </a:p>
          <a:p>
            <a:pPr eaLnBrk="1" hangingPunct="1">
              <a:defRPr/>
            </a:pPr>
            <a:endParaRPr lang="en-US" b="1" dirty="0" smtClean="0">
              <a:solidFill>
                <a:schemeClr val="folHlink"/>
              </a:solidFill>
            </a:endParaRPr>
          </a:p>
        </p:txBody>
      </p:sp>
      <p:pic>
        <p:nvPicPr>
          <p:cNvPr id="3078" name="Picture 6" descr="Fișier:SIGLA GUVERNULUI ROMÂNIEI.jpg"/>
          <p:cNvPicPr>
            <a:picLocks noChangeAspect="1" noChangeArrowheads="1"/>
          </p:cNvPicPr>
          <p:nvPr/>
        </p:nvPicPr>
        <p:blipFill>
          <a:blip r:embed="rId3" cstate="print"/>
          <a:srcRect/>
          <a:stretch>
            <a:fillRect/>
          </a:stretch>
        </p:blipFill>
        <p:spPr bwMode="auto">
          <a:xfrm>
            <a:off x="1219200" y="304800"/>
            <a:ext cx="647700" cy="647700"/>
          </a:xfrm>
          <a:prstGeom prst="rect">
            <a:avLst/>
          </a:prstGeom>
          <a:noFill/>
          <a:ln w="9525">
            <a:noFill/>
            <a:miter lim="800000"/>
            <a:headEnd/>
            <a:tailEnd/>
          </a:ln>
        </p:spPr>
      </p:pic>
      <p:sp>
        <p:nvSpPr>
          <p:cNvPr id="3079" name="Rectangle 7"/>
          <p:cNvSpPr>
            <a:spLocks noChangeArrowheads="1"/>
          </p:cNvSpPr>
          <p:nvPr/>
        </p:nvSpPr>
        <p:spPr bwMode="auto">
          <a:xfrm>
            <a:off x="762000" y="990600"/>
            <a:ext cx="1524000" cy="215900"/>
          </a:xfrm>
          <a:prstGeom prst="rect">
            <a:avLst/>
          </a:prstGeom>
          <a:noFill/>
          <a:ln w="12700" cap="sq">
            <a:noFill/>
            <a:miter lim="800000"/>
            <a:headEnd type="none" w="sm" len="sm"/>
            <a:tailEnd type="none" w="sm" len="sm"/>
          </a:ln>
        </p:spPr>
        <p:txBody>
          <a:bodyPr anchor="ctr">
            <a:spAutoFit/>
          </a:bodyPr>
          <a:lstStyle/>
          <a:p>
            <a:r>
              <a:rPr lang="ro-RO" sz="800" b="1">
                <a:latin typeface="Times New Roman" pitchFamily="18" charset="0"/>
                <a:ea typeface="Calibri" pitchFamily="34" charset="0"/>
                <a:cs typeface="Times New Roman" pitchFamily="18" charset="0"/>
              </a:rPr>
              <a:t>MINISTERULSĂNĂTĂŢII</a:t>
            </a:r>
            <a:endParaRPr lang="ro-RO">
              <a:ea typeface="Calibri" pitchFamily="34" charset="0"/>
              <a:cs typeface="Times New Roman" pitchFamily="18" charset="0"/>
            </a:endParaRPr>
          </a:p>
        </p:txBody>
      </p:sp>
      <p:pic>
        <p:nvPicPr>
          <p:cNvPr id="3080" name="Picture 8"/>
          <p:cNvPicPr>
            <a:picLocks noChangeAspect="1" noChangeArrowheads="1"/>
          </p:cNvPicPr>
          <p:nvPr/>
        </p:nvPicPr>
        <p:blipFill>
          <a:blip r:embed="rId4" cstate="print"/>
          <a:srcRect/>
          <a:stretch>
            <a:fillRect/>
          </a:stretch>
        </p:blipFill>
        <p:spPr bwMode="auto">
          <a:xfrm>
            <a:off x="3200400" y="304800"/>
            <a:ext cx="781050" cy="590550"/>
          </a:xfrm>
          <a:prstGeom prst="rect">
            <a:avLst/>
          </a:prstGeom>
          <a:noFill/>
          <a:ln w="9525">
            <a:noFill/>
            <a:miter lim="800000"/>
            <a:headEnd/>
            <a:tailEnd/>
          </a:ln>
        </p:spPr>
      </p:pic>
      <p:pic>
        <p:nvPicPr>
          <p:cNvPr id="3081" name="Picture 9" descr="CNEPSS"/>
          <p:cNvPicPr>
            <a:picLocks noChangeAspect="1" noChangeArrowheads="1"/>
          </p:cNvPicPr>
          <p:nvPr/>
        </p:nvPicPr>
        <p:blipFill>
          <a:blip r:embed="rId5" cstate="print"/>
          <a:srcRect/>
          <a:stretch>
            <a:fillRect/>
          </a:stretch>
        </p:blipFill>
        <p:spPr bwMode="auto">
          <a:xfrm>
            <a:off x="4876800" y="457200"/>
            <a:ext cx="1504950" cy="377825"/>
          </a:xfrm>
          <a:prstGeom prst="rect">
            <a:avLst/>
          </a:prstGeom>
          <a:noFill/>
          <a:ln w="9525">
            <a:noFill/>
            <a:miter lim="800000"/>
            <a:headEnd/>
            <a:tailEnd/>
          </a:ln>
        </p:spPr>
      </p:pic>
      <p:pic>
        <p:nvPicPr>
          <p:cNvPr id="3082" name="Picture 10"/>
          <p:cNvPicPr>
            <a:picLocks noChangeAspect="1" noChangeArrowheads="1"/>
          </p:cNvPicPr>
          <p:nvPr/>
        </p:nvPicPr>
        <p:blipFill>
          <a:blip r:embed="rId6" cstate="print"/>
          <a:srcRect/>
          <a:stretch>
            <a:fillRect/>
          </a:stretch>
        </p:blipFill>
        <p:spPr bwMode="auto">
          <a:xfrm>
            <a:off x="7315200" y="304800"/>
            <a:ext cx="590550" cy="533400"/>
          </a:xfrm>
          <a:prstGeom prst="rect">
            <a:avLst/>
          </a:prstGeom>
          <a:noFill/>
          <a:ln w="9525">
            <a:noFill/>
            <a:miter lim="800000"/>
            <a:headEnd/>
            <a:tailEnd/>
          </a:ln>
        </p:spPr>
      </p:pic>
      <p:sp>
        <p:nvSpPr>
          <p:cNvPr id="3083" name="Rectangle 8"/>
          <p:cNvSpPr>
            <a:spLocks noChangeArrowheads="1"/>
          </p:cNvSpPr>
          <p:nvPr/>
        </p:nvSpPr>
        <p:spPr bwMode="auto">
          <a:xfrm>
            <a:off x="6781800" y="838200"/>
            <a:ext cx="1600200" cy="338138"/>
          </a:xfrm>
          <a:prstGeom prst="rect">
            <a:avLst/>
          </a:prstGeom>
          <a:noFill/>
          <a:ln w="12700" cap="sq">
            <a:noFill/>
            <a:miter lim="800000"/>
            <a:headEnd type="none" w="sm" len="sm"/>
            <a:tailEnd type="none" w="sm" len="sm"/>
          </a:ln>
        </p:spPr>
        <p:txBody>
          <a:bodyPr anchor="ctr">
            <a:spAutoFit/>
          </a:bodyPr>
          <a:lstStyle/>
          <a:p>
            <a:pPr algn="ctr"/>
            <a:r>
              <a:rPr lang="ro-RO" sz="800" b="1">
                <a:latin typeface="Times New Roman" pitchFamily="18" charset="0"/>
                <a:ea typeface="Calibri" pitchFamily="34" charset="0"/>
                <a:cs typeface="Times New Roman" pitchFamily="18" charset="0"/>
              </a:rPr>
              <a:t>CENTRUL REGIONAL DE </a:t>
            </a:r>
          </a:p>
          <a:p>
            <a:pPr algn="ctr"/>
            <a:r>
              <a:rPr lang="ro-RO" sz="800" b="1">
                <a:latin typeface="Times New Roman" pitchFamily="18" charset="0"/>
                <a:ea typeface="Calibri" pitchFamily="34" charset="0"/>
                <a:cs typeface="Times New Roman" pitchFamily="18" charset="0"/>
              </a:rPr>
              <a:t>SĂNĂTATE PUBLICĂ CLUJ</a:t>
            </a:r>
            <a:endParaRPr lang="ro-RO">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dirty="0" smtClean="0">
                <a:solidFill>
                  <a:srgbClr val="FFC000"/>
                </a:solidFill>
                <a:latin typeface="Arial Black" pitchFamily="34" charset="0"/>
              </a:rPr>
              <a:t>SLOGANUL</a:t>
            </a:r>
            <a:endParaRPr lang="en-US" sz="3200" dirty="0">
              <a:solidFill>
                <a:srgbClr val="FFC000"/>
              </a:solidFill>
              <a:latin typeface="Arial Black" pitchFamily="34" charset="0"/>
            </a:endParaRPr>
          </a:p>
        </p:txBody>
      </p:sp>
      <p:sp>
        <p:nvSpPr>
          <p:cNvPr id="3" name="Content Placeholder 2"/>
          <p:cNvSpPr>
            <a:spLocks noGrp="1"/>
          </p:cNvSpPr>
          <p:nvPr>
            <p:ph idx="1"/>
          </p:nvPr>
        </p:nvSpPr>
        <p:spPr>
          <a:xfrm>
            <a:off x="457200" y="1600201"/>
            <a:ext cx="8229600" cy="1066800"/>
          </a:xfrm>
          <a:solidFill>
            <a:srgbClr val="FF9900"/>
          </a:solidFill>
          <a:ln>
            <a:solidFill>
              <a:srgbClr val="FFFF00"/>
            </a:solidFill>
          </a:ln>
        </p:spPr>
        <p:style>
          <a:lnRef idx="0">
            <a:schemeClr val="accent6"/>
          </a:lnRef>
          <a:fillRef idx="3">
            <a:schemeClr val="accent6"/>
          </a:fillRef>
          <a:effectRef idx="3">
            <a:schemeClr val="accent6"/>
          </a:effectRef>
          <a:fontRef idx="minor">
            <a:schemeClr val="lt1"/>
          </a:fontRef>
        </p:style>
        <p:txBody>
          <a:bodyPr/>
          <a:lstStyle/>
          <a:p>
            <a:pPr algn="ctr">
              <a:buNone/>
            </a:pPr>
            <a:r>
              <a:rPr lang="it-IT" sz="2800" b="1" dirty="0" smtClean="0">
                <a:solidFill>
                  <a:srgbClr val="FFFFCC"/>
                </a:solidFill>
                <a:latin typeface="Arial Black" pitchFamily="34" charset="0"/>
              </a:rPr>
              <a:t>Protec</a:t>
            </a:r>
            <a:r>
              <a:rPr lang="ro-RO" sz="2800" b="1" dirty="0" smtClean="0">
                <a:solidFill>
                  <a:srgbClr val="FFFFCC"/>
                </a:solidFill>
                <a:latin typeface="Arial Black" pitchFamily="34" charset="0"/>
              </a:rPr>
              <a:t>ţ</a:t>
            </a:r>
            <a:r>
              <a:rPr lang="it-IT" sz="2800" b="1" dirty="0" smtClean="0">
                <a:solidFill>
                  <a:srgbClr val="FFFFCC"/>
                </a:solidFill>
                <a:latin typeface="Arial Black" pitchFamily="34" charset="0"/>
              </a:rPr>
              <a:t>ia solar</a:t>
            </a:r>
            <a:r>
              <a:rPr lang="ro-RO" sz="2800" b="1" dirty="0" smtClean="0">
                <a:solidFill>
                  <a:srgbClr val="FFFFCC"/>
                </a:solidFill>
                <a:latin typeface="Arial Black" pitchFamily="34" charset="0"/>
              </a:rPr>
              <a:t>ă – un pas important spre sănătate!</a:t>
            </a:r>
            <a:endParaRPr lang="en-US" sz="2800" dirty="0">
              <a:solidFill>
                <a:srgbClr val="FFFFCC"/>
              </a:solidFill>
            </a:endParaRPr>
          </a:p>
        </p:txBody>
      </p:sp>
      <p:pic>
        <p:nvPicPr>
          <p:cNvPr id="28674" name="Picture 2" descr="C:\Users\Asus\Desktop\campanie mediu 2021\download.jpg"/>
          <p:cNvPicPr>
            <a:picLocks noChangeAspect="1" noChangeArrowheads="1"/>
          </p:cNvPicPr>
          <p:nvPr/>
        </p:nvPicPr>
        <p:blipFill>
          <a:blip r:embed="rId2" cstate="print"/>
          <a:srcRect/>
          <a:stretch>
            <a:fillRect/>
          </a:stretch>
        </p:blipFill>
        <p:spPr bwMode="auto">
          <a:xfrm>
            <a:off x="2819400" y="3124200"/>
            <a:ext cx="3276600" cy="3276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199"/>
          </a:xfrm>
        </p:spPr>
        <p:txBody>
          <a:bodyPr/>
          <a:lstStyle/>
          <a:p>
            <a:r>
              <a:rPr lang="ro-RO" sz="3000" b="1" dirty="0" smtClean="0">
                <a:solidFill>
                  <a:srgbClr val="FFC000"/>
                </a:solidFill>
                <a:latin typeface="Arial Black" pitchFamily="34" charset="0"/>
              </a:rPr>
              <a:t>MESAJELE CHEIE ÎN RAPORT CU OBIECTIVELE SPECIFICE</a:t>
            </a:r>
            <a:endParaRPr lang="en-US" sz="3000" b="1" dirty="0">
              <a:solidFill>
                <a:srgbClr val="FFC000"/>
              </a:solidFill>
              <a:latin typeface="Arial Black" pitchFamily="34" charset="0"/>
            </a:endParaRPr>
          </a:p>
        </p:txBody>
      </p:sp>
      <p:graphicFrame>
        <p:nvGraphicFramePr>
          <p:cNvPr id="4" name="Content Placeholder 3"/>
          <p:cNvGraphicFramePr>
            <a:graphicFrameLocks noGrp="1"/>
          </p:cNvGraphicFramePr>
          <p:nvPr>
            <p:ph idx="1"/>
          </p:nvPr>
        </p:nvGraphicFramePr>
        <p:xfrm>
          <a:off x="76199" y="914400"/>
          <a:ext cx="8915400" cy="2880360"/>
        </p:xfrm>
        <a:graphic>
          <a:graphicData uri="http://schemas.openxmlformats.org/drawingml/2006/table">
            <a:tbl>
              <a:tblPr firstRow="1" bandRow="1">
                <a:tableStyleId>{5C22544A-7EE6-4342-B048-85BDC9FD1C3A}</a:tableStyleId>
              </a:tblPr>
              <a:tblGrid>
                <a:gridCol w="2786063"/>
                <a:gridCol w="6129337"/>
              </a:tblGrid>
              <a:tr h="515007">
                <a:tc>
                  <a:txBody>
                    <a:bodyPr/>
                    <a:lstStyle/>
                    <a:p>
                      <a:r>
                        <a:rPr lang="ro-RO" dirty="0" smtClean="0">
                          <a:latin typeface="Arial Black" pitchFamily="34" charset="0"/>
                        </a:rPr>
                        <a:t>Obiectiv specific 1 </a:t>
                      </a:r>
                      <a:endParaRPr lang="en-US" dirty="0">
                        <a:latin typeface="Arial Black" pitchFamily="34" charset="0"/>
                      </a:endParaRPr>
                    </a:p>
                  </a:txBody>
                  <a:tcPr>
                    <a:solidFill>
                      <a:srgbClr val="FFC000"/>
                    </a:solidFill>
                  </a:tcPr>
                </a:tc>
                <a:tc>
                  <a:txBody>
                    <a:bodyPr/>
                    <a:lstStyle/>
                    <a:p>
                      <a:pPr>
                        <a:buNone/>
                      </a:pPr>
                      <a:r>
                        <a:rPr lang="ro-RO" dirty="0" smtClean="0">
                          <a:latin typeface="Arial Black" pitchFamily="34" charset="0"/>
                        </a:rPr>
                        <a:t>Promovarea comportamentelor de protecţie solară la nivel</a:t>
                      </a:r>
                      <a:r>
                        <a:rPr lang="ro-RO" baseline="0" dirty="0" smtClean="0">
                          <a:latin typeface="Arial Black" pitchFamily="34" charset="0"/>
                        </a:rPr>
                        <a:t> </a:t>
                      </a:r>
                      <a:r>
                        <a:rPr lang="ro-RO" dirty="0" smtClean="0">
                          <a:latin typeface="Arial Black" pitchFamily="34" charset="0"/>
                        </a:rPr>
                        <a:t>populaţional</a:t>
                      </a:r>
                      <a:endParaRPr lang="en-US" dirty="0">
                        <a:latin typeface="Arial Black" pitchFamily="34" charset="0"/>
                      </a:endParaRPr>
                    </a:p>
                  </a:txBody>
                  <a:tcPr>
                    <a:solidFill>
                      <a:srgbClr val="FFC000"/>
                    </a:solidFill>
                  </a:tcPr>
                </a:tc>
              </a:tr>
              <a:tr h="1618593">
                <a:tc>
                  <a:txBody>
                    <a:bodyPr/>
                    <a:lstStyle/>
                    <a:p>
                      <a:pPr>
                        <a:spcBef>
                          <a:spcPts val="600"/>
                        </a:spcBef>
                        <a:spcAft>
                          <a:spcPts val="0"/>
                        </a:spcAft>
                      </a:pPr>
                      <a:r>
                        <a:rPr lang="ro-RO" dirty="0" smtClean="0">
                          <a:solidFill>
                            <a:srgbClr val="FFC000"/>
                          </a:solidFill>
                          <a:latin typeface="Arial Black" pitchFamily="34" charset="0"/>
                        </a:rPr>
                        <a:t>Populaţia ţintă:</a:t>
                      </a:r>
                    </a:p>
                    <a:p>
                      <a:pPr>
                        <a:spcBef>
                          <a:spcPts val="600"/>
                        </a:spcBef>
                        <a:spcAft>
                          <a:spcPts val="0"/>
                        </a:spcAft>
                      </a:pPr>
                      <a:r>
                        <a:rPr lang="ro-RO" baseline="0" dirty="0" smtClean="0">
                          <a:solidFill>
                            <a:srgbClr val="FF9900"/>
                          </a:solidFill>
                          <a:latin typeface="Arial Black" pitchFamily="34" charset="0"/>
                        </a:rPr>
                        <a:t>populaţia generală</a:t>
                      </a:r>
                      <a:endParaRPr lang="ro-RO" dirty="0" smtClean="0">
                        <a:solidFill>
                          <a:srgbClr val="FF9900"/>
                        </a:solidFill>
                        <a:latin typeface="Arial Black" pitchFamily="34" charset="0"/>
                      </a:endParaRPr>
                    </a:p>
                  </a:txBody>
                  <a:tcPr/>
                </a:tc>
                <a:tc>
                  <a:txBody>
                    <a:bodyPr/>
                    <a:lstStyle/>
                    <a:p>
                      <a:pPr>
                        <a:spcBef>
                          <a:spcPts val="600"/>
                        </a:spcBef>
                        <a:spcAft>
                          <a:spcPts val="0"/>
                        </a:spcAft>
                      </a:pPr>
                      <a:r>
                        <a:rPr lang="ro-RO" dirty="0" smtClean="0">
                          <a:solidFill>
                            <a:srgbClr val="FFC000"/>
                          </a:solidFill>
                          <a:latin typeface="Arial Black" pitchFamily="34" charset="0"/>
                        </a:rPr>
                        <a:t>Mesaje</a:t>
                      </a:r>
                      <a:r>
                        <a:rPr lang="ro-RO" baseline="0" dirty="0" smtClean="0">
                          <a:solidFill>
                            <a:srgbClr val="FFC000"/>
                          </a:solidFill>
                          <a:latin typeface="Arial Black" pitchFamily="34" charset="0"/>
                        </a:rPr>
                        <a:t> cheie</a:t>
                      </a:r>
                    </a:p>
                    <a:p>
                      <a:pPr>
                        <a:spcBef>
                          <a:spcPts val="600"/>
                        </a:spcBef>
                        <a:spcAft>
                          <a:spcPts val="0"/>
                        </a:spcAft>
                        <a:buFont typeface="Arial" pitchFamily="34" charset="0"/>
                        <a:buChar char="•"/>
                      </a:pPr>
                      <a:r>
                        <a:rPr lang="ro-RO" baseline="0" dirty="0" smtClean="0">
                          <a:solidFill>
                            <a:srgbClr val="FF9900"/>
                          </a:solidFill>
                          <a:latin typeface="Arial Black" pitchFamily="34" charset="0"/>
                        </a:rPr>
                        <a:t>Staţi la soare în siguranţă!</a:t>
                      </a:r>
                    </a:p>
                    <a:p>
                      <a:pPr marL="111125" indent="-111125">
                        <a:spcBef>
                          <a:spcPts val="600"/>
                        </a:spcBef>
                        <a:spcAft>
                          <a:spcPts val="0"/>
                        </a:spcAft>
                        <a:buFont typeface="Arial" pitchFamily="34" charset="0"/>
                        <a:buChar char="•"/>
                      </a:pPr>
                      <a:r>
                        <a:rPr lang="ro-RO" baseline="0" dirty="0" smtClean="0">
                          <a:solidFill>
                            <a:srgbClr val="FF9900"/>
                          </a:solidFill>
                          <a:latin typeface="Arial Black" pitchFamily="34" charset="0"/>
                        </a:rPr>
                        <a:t>Nu uitaţi - pălăria şi ochelarii de soare, hidratarea corespunzătoare, utilizarea cremelor de protecţie solară!</a:t>
                      </a:r>
                    </a:p>
                    <a:p>
                      <a:pPr marL="111125" indent="-111125">
                        <a:spcBef>
                          <a:spcPts val="600"/>
                        </a:spcBef>
                        <a:spcAft>
                          <a:spcPts val="0"/>
                        </a:spcAft>
                        <a:buFont typeface="Arial" pitchFamily="34" charset="0"/>
                        <a:buChar char="•"/>
                      </a:pPr>
                      <a:r>
                        <a:rPr lang="ro-RO" baseline="0" dirty="0" smtClean="0">
                          <a:solidFill>
                            <a:srgbClr val="FF9900"/>
                          </a:solidFill>
                          <a:latin typeface="Arial Black" pitchFamily="34" charset="0"/>
                        </a:rPr>
                        <a:t>Respectaţi orarul corect de expunere la soare! Alegeţi umbra!</a:t>
                      </a:r>
                    </a:p>
                  </a:txBody>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1406638085"/>
              </p:ext>
            </p:extLst>
          </p:nvPr>
        </p:nvGraphicFramePr>
        <p:xfrm>
          <a:off x="76200" y="3962400"/>
          <a:ext cx="8915399" cy="2880360"/>
        </p:xfrm>
        <a:graphic>
          <a:graphicData uri="http://schemas.openxmlformats.org/drawingml/2006/table">
            <a:tbl>
              <a:tblPr firstRow="1" bandRow="1">
                <a:tableStyleId>{5C22544A-7EE6-4342-B048-85BDC9FD1C3A}</a:tableStyleId>
              </a:tblPr>
              <a:tblGrid>
                <a:gridCol w="2819399"/>
                <a:gridCol w="6096000"/>
              </a:tblGrid>
              <a:tr h="766619">
                <a:tc>
                  <a:txBody>
                    <a:bodyPr/>
                    <a:lstStyle/>
                    <a:p>
                      <a:r>
                        <a:rPr lang="ro-RO" dirty="0" smtClean="0">
                          <a:latin typeface="Arial Black" pitchFamily="34" charset="0"/>
                        </a:rPr>
                        <a:t>Obiectiv specific 2 </a:t>
                      </a:r>
                      <a:endParaRPr lang="en-US" dirty="0">
                        <a:latin typeface="Arial Black" pitchFamily="34" charset="0"/>
                      </a:endParaRPr>
                    </a:p>
                  </a:txBody>
                  <a:tcPr>
                    <a:solidFill>
                      <a:srgbClr val="FFC000"/>
                    </a:solidFill>
                  </a:tcPr>
                </a:tc>
                <a:tc>
                  <a:txBody>
                    <a:bodyPr/>
                    <a:lstStyle/>
                    <a:p>
                      <a:pPr>
                        <a:buNone/>
                      </a:pPr>
                      <a:r>
                        <a:rPr lang="ro-RO" sz="1800" dirty="0" smtClean="0">
                          <a:latin typeface="Arial Black" pitchFamily="34" charset="0"/>
                        </a:rPr>
                        <a:t> Îmbunătăţirea informării populaţiei cu privire la tipul de metode de protecţie solară asociabilă </a:t>
                      </a:r>
                      <a:endParaRPr lang="en-US" dirty="0">
                        <a:latin typeface="Arial Black" pitchFamily="34" charset="0"/>
                      </a:endParaRPr>
                    </a:p>
                  </a:txBody>
                  <a:tcPr>
                    <a:solidFill>
                      <a:srgbClr val="FFC000"/>
                    </a:solidFill>
                  </a:tcPr>
                </a:tc>
              </a:tr>
              <a:tr h="1866227">
                <a:tc>
                  <a:txBody>
                    <a:bodyPr/>
                    <a:lstStyle/>
                    <a:p>
                      <a:pPr>
                        <a:spcBef>
                          <a:spcPts val="600"/>
                        </a:spcBef>
                        <a:spcAft>
                          <a:spcPts val="0"/>
                        </a:spcAft>
                      </a:pPr>
                      <a:r>
                        <a:rPr lang="ro-RO" dirty="0" smtClean="0">
                          <a:solidFill>
                            <a:srgbClr val="FFC000"/>
                          </a:solidFill>
                          <a:latin typeface="Arial Black" pitchFamily="34" charset="0"/>
                        </a:rPr>
                        <a:t>Populaţia ţintă:</a:t>
                      </a:r>
                    </a:p>
                    <a:p>
                      <a:pPr>
                        <a:spcBef>
                          <a:spcPts val="600"/>
                        </a:spcBef>
                        <a:spcAft>
                          <a:spcPts val="0"/>
                        </a:spcAft>
                        <a:buFont typeface="Wingdings" pitchFamily="2" charset="2"/>
                        <a:buChar char="Ø"/>
                      </a:pPr>
                      <a:r>
                        <a:rPr lang="ro-RO" baseline="0" dirty="0" smtClean="0">
                          <a:solidFill>
                            <a:srgbClr val="FF9900"/>
                          </a:solidFill>
                          <a:latin typeface="Arial Black" pitchFamily="34" charset="0"/>
                        </a:rPr>
                        <a:t>populaţia generală</a:t>
                      </a:r>
                    </a:p>
                    <a:p>
                      <a:pPr marL="0" marR="0" lvl="0" indent="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ro-RO" baseline="0" dirty="0" smtClean="0">
                          <a:solidFill>
                            <a:srgbClr val="FF9900"/>
                          </a:solidFill>
                          <a:latin typeface="Arial Black" pitchFamily="34" charset="0"/>
                        </a:rPr>
                        <a:t>grupuri cu risc   crescut: copii, adolescenţi.</a:t>
                      </a:r>
                      <a:endParaRPr lang="ro-RO" dirty="0" smtClean="0">
                        <a:solidFill>
                          <a:srgbClr val="FF9900"/>
                        </a:solidFill>
                        <a:latin typeface="Arial Black" pitchFamily="34" charset="0"/>
                      </a:endParaRPr>
                    </a:p>
                    <a:p>
                      <a:pPr>
                        <a:spcBef>
                          <a:spcPts val="600"/>
                        </a:spcBef>
                        <a:spcAft>
                          <a:spcPts val="0"/>
                        </a:spcAft>
                        <a:buFont typeface="Wingdings" pitchFamily="2" charset="2"/>
                        <a:buNone/>
                      </a:pPr>
                      <a:endParaRPr lang="ro-RO" baseline="0" dirty="0" smtClean="0">
                        <a:solidFill>
                          <a:srgbClr val="FF9900"/>
                        </a:solidFill>
                        <a:latin typeface="Arial Black" pitchFamily="34" charset="0"/>
                      </a:endParaRPr>
                    </a:p>
                  </a:txBody>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ro-RO" dirty="0" smtClean="0">
                          <a:solidFill>
                            <a:srgbClr val="FFC000"/>
                          </a:solidFill>
                          <a:latin typeface="Arial Black" pitchFamily="34" charset="0"/>
                        </a:rPr>
                        <a:t>Mesaje</a:t>
                      </a:r>
                      <a:r>
                        <a:rPr lang="ro-RO" baseline="0" dirty="0" smtClean="0">
                          <a:solidFill>
                            <a:srgbClr val="FFC000"/>
                          </a:solidFill>
                          <a:latin typeface="Arial Black" pitchFamily="34" charset="0"/>
                        </a:rPr>
                        <a:t> cheie</a:t>
                      </a:r>
                      <a:endParaRPr lang="en-US" baseline="0" dirty="0" smtClean="0"/>
                    </a:p>
                    <a:p>
                      <a:pPr marL="111125" indent="-111125">
                        <a:spcBef>
                          <a:spcPts val="600"/>
                        </a:spcBef>
                        <a:spcAft>
                          <a:spcPts val="0"/>
                        </a:spcAft>
                        <a:buFont typeface="Arial" pitchFamily="34" charset="0"/>
                        <a:buChar char="•"/>
                      </a:pPr>
                      <a:r>
                        <a:rPr lang="ro-RO" baseline="0" dirty="0" smtClean="0">
                          <a:solidFill>
                            <a:srgbClr val="FF9900"/>
                          </a:solidFill>
                          <a:latin typeface="Arial Black" pitchFamily="34" charset="0"/>
                        </a:rPr>
                        <a:t>Informaţi-vă! O persoană informată știe să facă alegeri corecte! </a:t>
                      </a:r>
                    </a:p>
                    <a:p>
                      <a:pPr>
                        <a:spcBef>
                          <a:spcPts val="600"/>
                        </a:spcBef>
                        <a:spcAft>
                          <a:spcPts val="0"/>
                        </a:spcAft>
                        <a:buFont typeface="Arial" pitchFamily="34" charset="0"/>
                        <a:buChar char="•"/>
                      </a:pPr>
                      <a:r>
                        <a:rPr lang="ro-RO" baseline="0" dirty="0" smtClean="0">
                          <a:solidFill>
                            <a:srgbClr val="FF9900"/>
                          </a:solidFill>
                          <a:latin typeface="Arial Black" pitchFamily="34" charset="0"/>
                        </a:rPr>
                        <a:t>Bucuraţi-vă în siguranţă de soare!</a:t>
                      </a:r>
                    </a:p>
                    <a:p>
                      <a:pPr>
                        <a:spcBef>
                          <a:spcPts val="600"/>
                        </a:spcBef>
                        <a:spcAft>
                          <a:spcPts val="0"/>
                        </a:spcAft>
                        <a:buFont typeface="Arial" pitchFamily="34" charset="0"/>
                        <a:buChar char="•"/>
                      </a:pPr>
                      <a:r>
                        <a:rPr lang="ro-RO" baseline="0" dirty="0" smtClean="0">
                          <a:solidFill>
                            <a:srgbClr val="FF9900"/>
                          </a:solidFill>
                          <a:latin typeface="Arial Black" pitchFamily="34" charset="0"/>
                        </a:rPr>
                        <a:t>Respectaţi diagrama protecţiei solare!</a:t>
                      </a: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ro-RO" sz="3000" b="1" dirty="0" smtClean="0">
                <a:solidFill>
                  <a:srgbClr val="FFC000"/>
                </a:solidFill>
                <a:latin typeface="Arial Black" pitchFamily="34" charset="0"/>
              </a:rPr>
              <a:t>MESAJELE CHEIE ÎN RAPORT CU OBIECTIVELE SPECIFICE</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6000531"/>
              </p:ext>
            </p:extLst>
          </p:nvPr>
        </p:nvGraphicFramePr>
        <p:xfrm>
          <a:off x="76200" y="990600"/>
          <a:ext cx="8991600" cy="3078480"/>
        </p:xfrm>
        <a:graphic>
          <a:graphicData uri="http://schemas.openxmlformats.org/drawingml/2006/table">
            <a:tbl>
              <a:tblPr firstRow="1" bandRow="1">
                <a:tableStyleId>{5C22544A-7EE6-4342-B048-85BDC9FD1C3A}</a:tableStyleId>
              </a:tblPr>
              <a:tblGrid>
                <a:gridCol w="3019168"/>
                <a:gridCol w="5972432"/>
              </a:tblGrid>
              <a:tr h="1147527">
                <a:tc>
                  <a:txBody>
                    <a:bodyPr/>
                    <a:lstStyle/>
                    <a:p>
                      <a:r>
                        <a:rPr lang="ro-RO" dirty="0" smtClean="0">
                          <a:latin typeface="Arial Black" pitchFamily="34" charset="0"/>
                        </a:rPr>
                        <a:t>Obiectiv specific 3</a:t>
                      </a:r>
                      <a:endParaRPr lang="en-US" dirty="0">
                        <a:latin typeface="Arial Black" pitchFamily="34" charset="0"/>
                      </a:endParaRPr>
                    </a:p>
                  </a:txBody>
                  <a:tcPr>
                    <a:solidFill>
                      <a:srgbClr val="FFC000"/>
                    </a:solidFill>
                  </a:tcPr>
                </a:tc>
                <a:tc>
                  <a:txBody>
                    <a:bodyPr/>
                    <a:lstStyle/>
                    <a:p>
                      <a:pPr>
                        <a:buNone/>
                      </a:pPr>
                      <a:r>
                        <a:rPr lang="ro-RO" sz="1800" dirty="0" smtClean="0">
                          <a:solidFill>
                            <a:schemeClr val="tx1"/>
                          </a:solidFill>
                          <a:latin typeface="Arial Black" pitchFamily="34" charset="0"/>
                        </a:rPr>
                        <a:t>Educarea populaţiei cu privire la importanţa examinărilor profilactice postsezoniere a</a:t>
                      </a:r>
                      <a:r>
                        <a:rPr lang="en-US" sz="1800" baseline="0" dirty="0" smtClean="0">
                          <a:solidFill>
                            <a:schemeClr val="tx1"/>
                          </a:solidFill>
                          <a:latin typeface="Arial Black" pitchFamily="34" charset="0"/>
                        </a:rPr>
                        <a:t> </a:t>
                      </a:r>
                      <a:r>
                        <a:rPr lang="ro-RO" sz="1800" dirty="0" smtClean="0">
                          <a:solidFill>
                            <a:schemeClr val="tx1"/>
                          </a:solidFill>
                          <a:latin typeface="Arial Black" pitchFamily="34" charset="0"/>
                        </a:rPr>
                        <a:t>tegumentelor pentru depistarea cancerelor de piele</a:t>
                      </a:r>
                      <a:endParaRPr lang="en-US" dirty="0">
                        <a:solidFill>
                          <a:schemeClr val="tx1"/>
                        </a:solidFill>
                        <a:latin typeface="Arial Black" pitchFamily="34" charset="0"/>
                      </a:endParaRPr>
                    </a:p>
                  </a:txBody>
                  <a:tcPr>
                    <a:solidFill>
                      <a:srgbClr val="FFC000"/>
                    </a:solidFill>
                  </a:tcPr>
                </a:tc>
              </a:tr>
              <a:tr h="1824273">
                <a:tc>
                  <a:txBody>
                    <a:bodyPr/>
                    <a:lstStyle/>
                    <a:p>
                      <a:pPr>
                        <a:spcBef>
                          <a:spcPts val="600"/>
                        </a:spcBef>
                        <a:spcAft>
                          <a:spcPts val="0"/>
                        </a:spcAft>
                      </a:pPr>
                      <a:r>
                        <a:rPr lang="ro-RO" dirty="0" smtClean="0">
                          <a:solidFill>
                            <a:srgbClr val="FFC000"/>
                          </a:solidFill>
                          <a:latin typeface="Arial Black" pitchFamily="34" charset="0"/>
                        </a:rPr>
                        <a:t>Populaţia ţintă:</a:t>
                      </a:r>
                    </a:p>
                    <a:p>
                      <a:pPr marL="174625" indent="-174625">
                        <a:spcBef>
                          <a:spcPts val="600"/>
                        </a:spcBef>
                        <a:spcAft>
                          <a:spcPts val="0"/>
                        </a:spcAft>
                        <a:buFont typeface="Wingdings" pitchFamily="2" charset="2"/>
                        <a:buChar char="Ø"/>
                      </a:pPr>
                      <a:r>
                        <a:rPr lang="en-US" baseline="0" dirty="0" smtClean="0">
                          <a:solidFill>
                            <a:srgbClr val="FF9900"/>
                          </a:solidFill>
                          <a:latin typeface="Arial Black" pitchFamily="34" charset="0"/>
                        </a:rPr>
                        <a:t>p</a:t>
                      </a:r>
                      <a:r>
                        <a:rPr lang="ro-RO" baseline="0" dirty="0" smtClean="0">
                          <a:solidFill>
                            <a:srgbClr val="FF9900"/>
                          </a:solidFill>
                          <a:latin typeface="Arial Black" pitchFamily="34" charset="0"/>
                        </a:rPr>
                        <a:t>opulaţia generală</a:t>
                      </a:r>
                    </a:p>
                  </a:txBody>
                  <a:tcPr/>
                </a:tc>
                <a:tc>
                  <a:txBody>
                    <a:bodyPr/>
                    <a:lstStyle/>
                    <a:p>
                      <a:pPr>
                        <a:spcBef>
                          <a:spcPts val="600"/>
                        </a:spcBef>
                        <a:spcAft>
                          <a:spcPts val="0"/>
                        </a:spcAft>
                      </a:pPr>
                      <a:r>
                        <a:rPr lang="ro-RO" dirty="0" smtClean="0">
                          <a:solidFill>
                            <a:srgbClr val="FFC000"/>
                          </a:solidFill>
                          <a:latin typeface="Arial Black" pitchFamily="34" charset="0"/>
                        </a:rPr>
                        <a:t>Mesaje</a:t>
                      </a:r>
                      <a:r>
                        <a:rPr lang="ro-RO" baseline="0" dirty="0" smtClean="0">
                          <a:solidFill>
                            <a:srgbClr val="FFC000"/>
                          </a:solidFill>
                          <a:latin typeface="Arial Black" pitchFamily="34" charset="0"/>
                        </a:rPr>
                        <a:t> cheie</a:t>
                      </a:r>
                      <a:endParaRPr lang="ro-RO" dirty="0" smtClean="0">
                        <a:solidFill>
                          <a:srgbClr val="FFC000"/>
                        </a:solidFill>
                        <a:latin typeface="Arial Black" pitchFamily="34" charset="0"/>
                      </a:endParaRPr>
                    </a:p>
                    <a:p>
                      <a:pPr marL="111125" indent="-111125">
                        <a:spcBef>
                          <a:spcPts val="600"/>
                        </a:spcBef>
                        <a:spcAft>
                          <a:spcPts val="0"/>
                        </a:spcAft>
                        <a:buFont typeface="Arial" pitchFamily="34" charset="0"/>
                        <a:buChar char="•"/>
                      </a:pPr>
                      <a:r>
                        <a:rPr lang="ro-RO" dirty="0" smtClean="0">
                          <a:solidFill>
                            <a:srgbClr val="FF9900"/>
                          </a:solidFill>
                          <a:latin typeface="Arial Black" pitchFamily="34" charset="0"/>
                        </a:rPr>
                        <a:t>Diagnosticul precoce al cancerelor de piele salvează vieţi!</a:t>
                      </a:r>
                    </a:p>
                    <a:p>
                      <a:pPr marL="111125" indent="-111125" algn="l" defTabSz="914400" rtl="0" eaLnBrk="1" latinLnBrk="0" hangingPunct="1">
                        <a:spcBef>
                          <a:spcPts val="600"/>
                        </a:spcBef>
                        <a:spcAft>
                          <a:spcPts val="0"/>
                        </a:spcAft>
                        <a:buFont typeface="Arial" pitchFamily="34" charset="0"/>
                        <a:buChar char="•"/>
                      </a:pPr>
                      <a:r>
                        <a:rPr lang="ro-RO" sz="1800" kern="1200" dirty="0" smtClean="0">
                          <a:solidFill>
                            <a:srgbClr val="FF9900"/>
                          </a:solidFill>
                          <a:latin typeface="Arial Black" pitchFamily="34" charset="0"/>
                          <a:ea typeface="+mn-ea"/>
                          <a:cs typeface="+mn-cs"/>
                        </a:rPr>
                        <a:t>Observați orice imperfecțiune/schimbare apărută la nivelul pielii atât la dumneavoastră cât și la membrii familiei!</a:t>
                      </a:r>
                      <a:endParaRPr lang="en-US" sz="1800" kern="1200" dirty="0">
                        <a:solidFill>
                          <a:srgbClr val="FF9900"/>
                        </a:solidFill>
                        <a:latin typeface="Arial Black" pitchFamily="34" charset="0"/>
                        <a:ea typeface="+mn-ea"/>
                        <a:cs typeface="+mn-cs"/>
                      </a:endParaRPr>
                    </a:p>
                  </a:txBody>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4278828990"/>
              </p:ext>
            </p:extLst>
          </p:nvPr>
        </p:nvGraphicFramePr>
        <p:xfrm>
          <a:off x="76201" y="4191000"/>
          <a:ext cx="8991600" cy="2566342"/>
        </p:xfrm>
        <a:graphic>
          <a:graphicData uri="http://schemas.openxmlformats.org/drawingml/2006/table">
            <a:tbl>
              <a:tblPr firstRow="1" bandRow="1">
                <a:tableStyleId>{5C22544A-7EE6-4342-B048-85BDC9FD1C3A}</a:tableStyleId>
              </a:tblPr>
              <a:tblGrid>
                <a:gridCol w="3048000"/>
                <a:gridCol w="5943600"/>
              </a:tblGrid>
              <a:tr h="854453">
                <a:tc>
                  <a:txBody>
                    <a:bodyPr/>
                    <a:lstStyle/>
                    <a:p>
                      <a:r>
                        <a:rPr lang="ro-RO" dirty="0" smtClean="0">
                          <a:latin typeface="Arial Black" pitchFamily="34" charset="0"/>
                        </a:rPr>
                        <a:t>Obiectiv specific 4 </a:t>
                      </a:r>
                      <a:endParaRPr lang="en-US" dirty="0">
                        <a:latin typeface="Arial Black" pitchFamily="34" charset="0"/>
                      </a:endParaRPr>
                    </a:p>
                  </a:txBody>
                  <a:tcPr>
                    <a:solidFill>
                      <a:srgbClr val="FFC000"/>
                    </a:solidFill>
                  </a:tcPr>
                </a:tc>
                <a:tc>
                  <a:txBody>
                    <a:bodyPr/>
                    <a:lstStyle/>
                    <a:p>
                      <a:r>
                        <a:rPr lang="ro-RO" sz="1800" dirty="0" smtClean="0">
                          <a:latin typeface="Arial Black" pitchFamily="34" charset="0"/>
                        </a:rPr>
                        <a:t> Îmbunătăţirea cunoştinţelor mamelor cu privire la mijloacele utilizate pentru o expunere în siguranţă a copiilor la soare</a:t>
                      </a:r>
                    </a:p>
                  </a:txBody>
                  <a:tcPr>
                    <a:solidFill>
                      <a:srgbClr val="FFC000"/>
                    </a:solidFill>
                  </a:tcPr>
                </a:tc>
              </a:tr>
              <a:tr h="1651942">
                <a:tc>
                  <a:txBody>
                    <a:bodyPr/>
                    <a:lstStyle/>
                    <a:p>
                      <a:pPr>
                        <a:spcBef>
                          <a:spcPts val="600"/>
                        </a:spcBef>
                        <a:spcAft>
                          <a:spcPts val="0"/>
                        </a:spcAft>
                      </a:pPr>
                      <a:r>
                        <a:rPr lang="ro-RO" dirty="0" smtClean="0">
                          <a:solidFill>
                            <a:srgbClr val="FFC000"/>
                          </a:solidFill>
                          <a:latin typeface="Arial Black" pitchFamily="34" charset="0"/>
                        </a:rPr>
                        <a:t>Populaţia ţintă:</a:t>
                      </a:r>
                    </a:p>
                    <a:p>
                      <a:pPr marL="174625" indent="-174625">
                        <a:spcBef>
                          <a:spcPts val="600"/>
                        </a:spcBef>
                        <a:spcAft>
                          <a:spcPts val="0"/>
                        </a:spcAft>
                        <a:buFont typeface="Wingdings" pitchFamily="2" charset="2"/>
                        <a:buChar char="Ø"/>
                      </a:pPr>
                      <a:r>
                        <a:rPr lang="ro-RO" baseline="0" dirty="0" smtClean="0">
                          <a:solidFill>
                            <a:srgbClr val="FF9900"/>
                          </a:solidFill>
                          <a:latin typeface="Arial Black" pitchFamily="34" charset="0"/>
                        </a:rPr>
                        <a:t>populaţia generală</a:t>
                      </a:r>
                    </a:p>
                    <a:p>
                      <a:pPr marL="174625" indent="-174625">
                        <a:spcBef>
                          <a:spcPts val="600"/>
                        </a:spcBef>
                        <a:spcAft>
                          <a:spcPts val="0"/>
                        </a:spcAft>
                        <a:buFont typeface="Wingdings" pitchFamily="2" charset="2"/>
                        <a:buChar char="Ø"/>
                      </a:pPr>
                      <a:r>
                        <a:rPr lang="ro-RO" baseline="0" dirty="0" smtClean="0">
                          <a:solidFill>
                            <a:srgbClr val="FF9900"/>
                          </a:solidFill>
                          <a:latin typeface="Arial Black" pitchFamily="34" charset="0"/>
                        </a:rPr>
                        <a:t>grupuri cu risc crescut: copii, adolescenţi.</a:t>
                      </a:r>
                      <a:endParaRPr lang="ro-RO" dirty="0" smtClean="0">
                        <a:solidFill>
                          <a:srgbClr val="FF9900"/>
                        </a:solidFill>
                        <a:latin typeface="Arial Black" pitchFamily="34" charset="0"/>
                      </a:endParaRPr>
                    </a:p>
                  </a:txBody>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ro-RO" dirty="0" smtClean="0">
                          <a:solidFill>
                            <a:srgbClr val="FFC000"/>
                          </a:solidFill>
                          <a:latin typeface="Arial Black" pitchFamily="34" charset="0"/>
                        </a:rPr>
                        <a:t>Mesaje</a:t>
                      </a:r>
                      <a:r>
                        <a:rPr lang="ro-RO" baseline="0" dirty="0" smtClean="0">
                          <a:solidFill>
                            <a:srgbClr val="FFC000"/>
                          </a:solidFill>
                          <a:latin typeface="Arial Black" pitchFamily="34" charset="0"/>
                        </a:rPr>
                        <a:t> cheie</a:t>
                      </a:r>
                    </a:p>
                    <a:p>
                      <a:pPr marL="111125" marR="0" indent="-111125" algn="l" defTabSz="914400" rtl="0" eaLnBrk="1" fontAlgn="auto" latinLnBrk="0" hangingPunct="1">
                        <a:lnSpc>
                          <a:spcPct val="100000"/>
                        </a:lnSpc>
                        <a:spcBef>
                          <a:spcPts val="600"/>
                        </a:spcBef>
                        <a:spcAft>
                          <a:spcPts val="0"/>
                        </a:spcAft>
                        <a:buClrTx/>
                        <a:buSzTx/>
                        <a:buFont typeface="Arial" pitchFamily="34" charset="0"/>
                        <a:buChar char="•"/>
                        <a:tabLst/>
                        <a:defRPr/>
                      </a:pPr>
                      <a:r>
                        <a:rPr lang="ro-RO" baseline="0" dirty="0" smtClean="0">
                          <a:solidFill>
                            <a:srgbClr val="FF9900"/>
                          </a:solidFill>
                          <a:latin typeface="Arial Black" pitchFamily="34" charset="0"/>
                        </a:rPr>
                        <a:t>Ţineţi copiii în siguranţă la soare!</a:t>
                      </a:r>
                    </a:p>
                    <a:p>
                      <a:pPr marL="111125" marR="0" indent="-111125" algn="l" defTabSz="914400" rtl="0" eaLnBrk="1" fontAlgn="auto" latinLnBrk="0" hangingPunct="1">
                        <a:lnSpc>
                          <a:spcPct val="100000"/>
                        </a:lnSpc>
                        <a:spcBef>
                          <a:spcPts val="600"/>
                        </a:spcBef>
                        <a:spcAft>
                          <a:spcPts val="0"/>
                        </a:spcAft>
                        <a:buClrTx/>
                        <a:buSzTx/>
                        <a:buFont typeface="Arial" pitchFamily="34" charset="0"/>
                        <a:buChar char="•"/>
                        <a:tabLst/>
                        <a:defRPr/>
                      </a:pPr>
                      <a:r>
                        <a:rPr lang="ro-RO" baseline="0" dirty="0" smtClean="0">
                          <a:solidFill>
                            <a:srgbClr val="FF9900"/>
                          </a:solidFill>
                          <a:latin typeface="Arial Black" pitchFamily="34" charset="0"/>
                        </a:rPr>
                        <a:t>Acordaţi atenţie deosebită protejării copiilor – pielea lor este mult mai sensibilă decât cea a adulţilor!</a:t>
                      </a: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ro-RO" sz="3200" dirty="0" smtClean="0">
                <a:solidFill>
                  <a:srgbClr val="FFC000"/>
                </a:solidFill>
                <a:latin typeface="Arial Black" pitchFamily="34" charset="0"/>
              </a:rPr>
              <a:t>GRUP</a:t>
            </a:r>
            <a:r>
              <a:rPr lang="en-US" sz="3200" dirty="0" smtClean="0">
                <a:solidFill>
                  <a:srgbClr val="FFC000"/>
                </a:solidFill>
                <a:latin typeface="Arial Black" pitchFamily="34" charset="0"/>
              </a:rPr>
              <a:t>URILE</a:t>
            </a:r>
            <a:r>
              <a:rPr lang="ro-RO" sz="3200" dirty="0" smtClean="0">
                <a:solidFill>
                  <a:srgbClr val="FFC000"/>
                </a:solidFill>
                <a:latin typeface="Arial Black" pitchFamily="34" charset="0"/>
              </a:rPr>
              <a:t> ŢINTĂ</a:t>
            </a:r>
            <a:endParaRPr lang="en-US" sz="3200" dirty="0">
              <a:solidFill>
                <a:srgbClr val="FFC000"/>
              </a:solidFill>
              <a:latin typeface="Arial Black" pitchFamily="34" charset="0"/>
            </a:endParaRPr>
          </a:p>
        </p:txBody>
      </p:sp>
      <p:sp>
        <p:nvSpPr>
          <p:cNvPr id="3" name="Content Placeholder 2"/>
          <p:cNvSpPr>
            <a:spLocks noGrp="1"/>
          </p:cNvSpPr>
          <p:nvPr>
            <p:ph idx="1"/>
          </p:nvPr>
        </p:nvSpPr>
        <p:spPr>
          <a:xfrm>
            <a:off x="609600" y="2438400"/>
            <a:ext cx="5257800" cy="1828800"/>
          </a:xfrm>
          <a:solidFill>
            <a:srgbClr val="FF9900"/>
          </a:solidFill>
        </p:spPr>
        <p:style>
          <a:lnRef idx="0">
            <a:schemeClr val="accent6"/>
          </a:lnRef>
          <a:fillRef idx="3">
            <a:schemeClr val="accent6"/>
          </a:fillRef>
          <a:effectRef idx="3">
            <a:schemeClr val="accent6"/>
          </a:effectRef>
          <a:fontRef idx="minor">
            <a:schemeClr val="lt1"/>
          </a:fontRef>
        </p:style>
        <p:txBody>
          <a:bodyPr/>
          <a:lstStyle/>
          <a:p>
            <a:pPr>
              <a:buFont typeface="Arial" panose="020B0604020202020204" pitchFamily="34" charset="0"/>
              <a:buChar char="•"/>
            </a:pPr>
            <a:r>
              <a:rPr lang="ro-RO" sz="2800" dirty="0" smtClean="0">
                <a:solidFill>
                  <a:srgbClr val="FFFFCC"/>
                </a:solidFill>
                <a:latin typeface="Arial Black" pitchFamily="34" charset="0"/>
              </a:rPr>
              <a:t>Populaţia</a:t>
            </a:r>
            <a:r>
              <a:rPr lang="en-GB" sz="2800" dirty="0" smtClean="0">
                <a:solidFill>
                  <a:srgbClr val="FFFFCC"/>
                </a:solidFill>
                <a:latin typeface="Arial Black" pitchFamily="34" charset="0"/>
              </a:rPr>
              <a:t> </a:t>
            </a:r>
            <a:r>
              <a:rPr lang="ro-RO" sz="2800" dirty="0" smtClean="0">
                <a:solidFill>
                  <a:srgbClr val="FFFFCC"/>
                </a:solidFill>
                <a:latin typeface="Arial Black" pitchFamily="34" charset="0"/>
              </a:rPr>
              <a:t>generală</a:t>
            </a:r>
          </a:p>
          <a:p>
            <a:pPr>
              <a:buFont typeface="Arial" panose="020B0604020202020204" pitchFamily="34" charset="0"/>
              <a:buChar char="•"/>
            </a:pPr>
            <a:r>
              <a:rPr lang="ro-RO" sz="2800" dirty="0" smtClean="0">
                <a:solidFill>
                  <a:srgbClr val="FFFFCC"/>
                </a:solidFill>
                <a:latin typeface="Arial Black" pitchFamily="34" charset="0"/>
              </a:rPr>
              <a:t>Grupuri </a:t>
            </a:r>
            <a:r>
              <a:rPr lang="ro-RO" sz="2800" dirty="0">
                <a:solidFill>
                  <a:srgbClr val="FFFFCC"/>
                </a:solidFill>
                <a:latin typeface="Arial Black" pitchFamily="34" charset="0"/>
              </a:rPr>
              <a:t>cu risc crescut: copii, adolescenţi.</a:t>
            </a:r>
          </a:p>
          <a:p>
            <a:pPr algn="ctr">
              <a:buFont typeface="Arial" panose="020B0604020202020204" pitchFamily="34" charset="0"/>
              <a:buChar char="•"/>
            </a:pPr>
            <a:endParaRPr lang="ro-RO" sz="4400" dirty="0" smtClean="0">
              <a:solidFill>
                <a:srgbClr val="FFFFCC"/>
              </a:solidFill>
              <a:latin typeface="Arial Black" pitchFamily="34" charset="0"/>
            </a:endParaRPr>
          </a:p>
          <a:p>
            <a:pPr>
              <a:buNone/>
            </a:pPr>
            <a:endParaRPr lang="en-US" dirty="0" smtClean="0">
              <a:solidFill>
                <a:srgbClr val="FFFFCC"/>
              </a:solidFill>
            </a:endParaRPr>
          </a:p>
        </p:txBody>
      </p:sp>
      <p:pic>
        <p:nvPicPr>
          <p:cNvPr id="7" name="Picture 1" descr="C:\Users\Asus\Desktop\campanie mediu 2021\images.jpg"/>
          <p:cNvPicPr>
            <a:picLocks noChangeAspect="1" noChangeArrowheads="1"/>
          </p:cNvPicPr>
          <p:nvPr/>
        </p:nvPicPr>
        <p:blipFill>
          <a:blip r:embed="rId2" cstate="print"/>
          <a:srcRect/>
          <a:stretch>
            <a:fillRect/>
          </a:stretch>
        </p:blipFill>
        <p:spPr bwMode="auto">
          <a:xfrm>
            <a:off x="6553200" y="1981200"/>
            <a:ext cx="2289891" cy="2514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304800"/>
          </a:xfrm>
        </p:spPr>
        <p:txBody>
          <a:bodyPr/>
          <a:lstStyle/>
          <a:p>
            <a:r>
              <a:rPr lang="ro-RO" sz="3200" dirty="0" smtClean="0">
                <a:solidFill>
                  <a:srgbClr val="FFC000"/>
                </a:solidFill>
                <a:latin typeface="Arial Black" pitchFamily="34" charset="0"/>
              </a:rPr>
              <a:t>ACTIVITĂŢI POSIBILE</a:t>
            </a:r>
            <a:endParaRPr lang="en-US" sz="3200" dirty="0">
              <a:solidFill>
                <a:srgbClr val="FFC000"/>
              </a:solidFill>
              <a:latin typeface="Arial Black" pitchFamily="34" charset="0"/>
            </a:endParaRPr>
          </a:p>
        </p:txBody>
      </p:sp>
      <p:sp>
        <p:nvSpPr>
          <p:cNvPr id="4" name="Rectangle 3"/>
          <p:cNvSpPr/>
          <p:nvPr/>
        </p:nvSpPr>
        <p:spPr>
          <a:xfrm>
            <a:off x="990600" y="5334000"/>
            <a:ext cx="8153400" cy="646331"/>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Videoclip tip Power point slide show – “Vara aceasta bucură-te de soare în siguranţă!”</a:t>
            </a:r>
          </a:p>
        </p:txBody>
      </p:sp>
      <p:sp>
        <p:nvSpPr>
          <p:cNvPr id="5" name="Rectangle 4"/>
          <p:cNvSpPr/>
          <p:nvPr/>
        </p:nvSpPr>
        <p:spPr>
          <a:xfrm>
            <a:off x="76200" y="990600"/>
            <a:ext cx="9067800" cy="707886"/>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lgn="just">
              <a:spcBef>
                <a:spcPct val="20000"/>
              </a:spcBef>
              <a:buClr>
                <a:srgbClr val="FFFFCC"/>
              </a:buClr>
              <a:buSzPct val="80000"/>
              <a:buFont typeface="Wingdings" pitchFamily="2" charset="2"/>
              <a:buChar char="v"/>
            </a:pPr>
            <a:r>
              <a:rPr lang="ro-RO" sz="2000" dirty="0" smtClean="0">
                <a:solidFill>
                  <a:srgbClr val="FFFFCC"/>
                </a:solidFill>
                <a:effectLst>
                  <a:outerShdw blurRad="38100" dist="38100" dir="2700000" algn="tl">
                    <a:srgbClr val="000000"/>
                  </a:outerShdw>
                </a:effectLst>
                <a:latin typeface="Arial Black" pitchFamily="34" charset="0"/>
              </a:rPr>
              <a:t>Sesiuni de informare a grupurilor cu risc crescut la nivel comunitar </a:t>
            </a:r>
          </a:p>
        </p:txBody>
      </p:sp>
      <p:sp>
        <p:nvSpPr>
          <p:cNvPr id="6" name="Rectangle 5"/>
          <p:cNvSpPr/>
          <p:nvPr/>
        </p:nvSpPr>
        <p:spPr>
          <a:xfrm>
            <a:off x="76200" y="1905000"/>
            <a:ext cx="9067800" cy="400110"/>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lgn="just">
              <a:spcBef>
                <a:spcPct val="20000"/>
              </a:spcBef>
              <a:buClr>
                <a:srgbClr val="FFFFCC"/>
              </a:buClr>
              <a:buSzPct val="80000"/>
              <a:buFont typeface="Wingdings" pitchFamily="2" charset="2"/>
              <a:buChar char="v"/>
            </a:pPr>
            <a:r>
              <a:rPr lang="ro-RO" sz="2000" dirty="0" smtClean="0">
                <a:solidFill>
                  <a:srgbClr val="FFFFCC"/>
                </a:solidFill>
                <a:effectLst>
                  <a:outerShdw blurRad="38100" dist="38100" dir="2700000" algn="tl">
                    <a:srgbClr val="000000"/>
                  </a:outerShdw>
                </a:effectLst>
                <a:latin typeface="Arial Black" pitchFamily="34" charset="0"/>
              </a:rPr>
              <a:t>Diseminare de materiale informative pe site-ul DSP</a:t>
            </a:r>
          </a:p>
        </p:txBody>
      </p:sp>
      <p:sp>
        <p:nvSpPr>
          <p:cNvPr id="7" name="Rectangle 6"/>
          <p:cNvSpPr/>
          <p:nvPr/>
        </p:nvSpPr>
        <p:spPr>
          <a:xfrm>
            <a:off x="76200" y="2514600"/>
            <a:ext cx="9067800" cy="400110"/>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lgn="just">
              <a:spcBef>
                <a:spcPct val="20000"/>
              </a:spcBef>
              <a:buClr>
                <a:srgbClr val="FFFFCC"/>
              </a:buClr>
              <a:buSzPct val="80000"/>
              <a:buFont typeface="Wingdings" pitchFamily="2" charset="2"/>
              <a:buChar char="v"/>
            </a:pPr>
            <a:r>
              <a:rPr lang="ro-RO" sz="2000" dirty="0" smtClean="0">
                <a:solidFill>
                  <a:srgbClr val="FFFFCC"/>
                </a:solidFill>
                <a:effectLst>
                  <a:outerShdw blurRad="38100" dist="38100" dir="2700000" algn="tl">
                    <a:srgbClr val="000000"/>
                  </a:outerShdw>
                </a:effectLst>
                <a:latin typeface="Arial Black" pitchFamily="34" charset="0"/>
              </a:rPr>
              <a:t>Activităţi de promovare a campaniei în mass media</a:t>
            </a:r>
          </a:p>
        </p:txBody>
      </p:sp>
      <p:sp>
        <p:nvSpPr>
          <p:cNvPr id="8" name="Rectangle 7"/>
          <p:cNvSpPr/>
          <p:nvPr/>
        </p:nvSpPr>
        <p:spPr>
          <a:xfrm>
            <a:off x="76200" y="3124200"/>
            <a:ext cx="9067800" cy="707886"/>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lgn="just">
              <a:spcBef>
                <a:spcPct val="20000"/>
              </a:spcBef>
              <a:buClr>
                <a:srgbClr val="FFFFCC"/>
              </a:buClr>
              <a:buSzPct val="80000"/>
              <a:buFont typeface="Wingdings" pitchFamily="2" charset="2"/>
              <a:buChar char="v"/>
            </a:pPr>
            <a:r>
              <a:rPr lang="ro-RO" sz="2000" dirty="0" smtClean="0">
                <a:solidFill>
                  <a:srgbClr val="FFFFCC"/>
                </a:solidFill>
                <a:effectLst>
                  <a:outerShdw blurRad="38100" dist="38100" dir="2700000" algn="tl">
                    <a:srgbClr val="000000"/>
                  </a:outerShdw>
                </a:effectLst>
                <a:latin typeface="Arial Black" pitchFamily="34" charset="0"/>
              </a:rPr>
              <a:t>Promovarea de parteneriate intersectoriale pentru reuşita campaniei în bune condiţii; antrenarea societăţii civile</a:t>
            </a:r>
          </a:p>
        </p:txBody>
      </p:sp>
      <p:sp>
        <p:nvSpPr>
          <p:cNvPr id="9" name="Rectangle 8"/>
          <p:cNvSpPr/>
          <p:nvPr/>
        </p:nvSpPr>
        <p:spPr>
          <a:xfrm>
            <a:off x="76200" y="4038600"/>
            <a:ext cx="9067800" cy="1015663"/>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lgn="just">
              <a:spcBef>
                <a:spcPct val="20000"/>
              </a:spcBef>
              <a:buClr>
                <a:srgbClr val="FFFFCC"/>
              </a:buClr>
              <a:buSzPct val="80000"/>
              <a:buFont typeface="Wingdings" pitchFamily="2" charset="2"/>
              <a:buChar char="v"/>
            </a:pPr>
            <a:r>
              <a:rPr lang="en-US" sz="2000" dirty="0" err="1" smtClean="0">
                <a:solidFill>
                  <a:srgbClr val="FFFFCC"/>
                </a:solidFill>
                <a:effectLst>
                  <a:outerShdw blurRad="38100" dist="38100" dir="2700000" algn="tl">
                    <a:srgbClr val="000000"/>
                  </a:outerShdw>
                </a:effectLst>
                <a:latin typeface="Arial Black" pitchFamily="34" charset="0"/>
              </a:rPr>
              <a:t>Diseminarea</a:t>
            </a:r>
            <a:r>
              <a:rPr lang="en-US" sz="2000" dirty="0" smtClean="0">
                <a:solidFill>
                  <a:srgbClr val="FFFFCC"/>
                </a:solidFill>
                <a:effectLst>
                  <a:outerShdw blurRad="38100" dist="38100" dir="2700000" algn="tl">
                    <a:srgbClr val="000000"/>
                  </a:outerShdw>
                </a:effectLst>
                <a:latin typeface="Arial Black" pitchFamily="34" charset="0"/>
              </a:rPr>
              <a:t> </a:t>
            </a:r>
            <a:r>
              <a:rPr lang="en-US" sz="2000" dirty="0" err="1" smtClean="0">
                <a:solidFill>
                  <a:srgbClr val="FFFFCC"/>
                </a:solidFill>
                <a:effectLst>
                  <a:outerShdw blurRad="38100" dist="38100" dir="2700000" algn="tl">
                    <a:srgbClr val="000000"/>
                  </a:outerShdw>
                </a:effectLst>
                <a:latin typeface="Arial Black" pitchFamily="34" charset="0"/>
              </a:rPr>
              <a:t>videoclipurilor</a:t>
            </a:r>
            <a:r>
              <a:rPr lang="en-US" sz="2000" dirty="0" smtClean="0">
                <a:solidFill>
                  <a:srgbClr val="FFFFCC"/>
                </a:solidFill>
                <a:effectLst>
                  <a:outerShdw blurRad="38100" dist="38100" dir="2700000" algn="tl">
                    <a:srgbClr val="000000"/>
                  </a:outerShdw>
                </a:effectLst>
                <a:latin typeface="Arial Black" pitchFamily="34" charset="0"/>
              </a:rPr>
              <a:t> </a:t>
            </a:r>
            <a:r>
              <a:rPr lang="en-US" sz="2000" dirty="0" err="1" smtClean="0">
                <a:solidFill>
                  <a:srgbClr val="FFFFCC"/>
                </a:solidFill>
                <a:effectLst>
                  <a:outerShdw blurRad="38100" dist="38100" dir="2700000" algn="tl">
                    <a:srgbClr val="000000"/>
                  </a:outerShdw>
                </a:effectLst>
                <a:latin typeface="Arial Black" pitchFamily="34" charset="0"/>
              </a:rPr>
              <a:t>pe</a:t>
            </a:r>
            <a:r>
              <a:rPr lang="en-US" sz="2000" dirty="0" smtClean="0">
                <a:solidFill>
                  <a:srgbClr val="FFFFCC"/>
                </a:solidFill>
                <a:effectLst>
                  <a:outerShdw blurRad="38100" dist="38100" dir="2700000" algn="tl">
                    <a:srgbClr val="000000"/>
                  </a:outerShdw>
                </a:effectLst>
                <a:latin typeface="Arial Black" pitchFamily="34" charset="0"/>
              </a:rPr>
              <a:t> </a:t>
            </a:r>
            <a:r>
              <a:rPr lang="en-US" sz="2000" dirty="0" err="1" smtClean="0">
                <a:solidFill>
                  <a:srgbClr val="FFFFCC"/>
                </a:solidFill>
                <a:effectLst>
                  <a:outerShdw blurRad="38100" dist="38100" dir="2700000" algn="tl">
                    <a:srgbClr val="000000"/>
                  </a:outerShdw>
                </a:effectLst>
                <a:latin typeface="Arial Black" pitchFamily="34" charset="0"/>
              </a:rPr>
              <a:t>paginile</a:t>
            </a:r>
            <a:r>
              <a:rPr lang="en-US" sz="2000" dirty="0" smtClean="0">
                <a:solidFill>
                  <a:srgbClr val="FFFFCC"/>
                </a:solidFill>
                <a:effectLst>
                  <a:outerShdw blurRad="38100" dist="38100" dir="2700000" algn="tl">
                    <a:srgbClr val="000000"/>
                  </a:outerShdw>
                </a:effectLst>
                <a:latin typeface="Arial Black" pitchFamily="34" charset="0"/>
              </a:rPr>
              <a:t> de media social</a:t>
            </a:r>
            <a:r>
              <a:rPr lang="ro-RO" sz="2000" dirty="0" smtClean="0">
                <a:solidFill>
                  <a:srgbClr val="FFFFCC"/>
                </a:solidFill>
                <a:effectLst>
                  <a:outerShdw blurRad="38100" dist="38100" dir="2700000" algn="tl">
                    <a:srgbClr val="000000"/>
                  </a:outerShdw>
                </a:effectLst>
                <a:latin typeface="Arial Black" pitchFamily="34" charset="0"/>
              </a:rPr>
              <a:t>ă ale DSP-urilor judeţene şi în reţeaua TV din hotelurile principalelor staţiuni turistice din ţară</a:t>
            </a:r>
          </a:p>
        </p:txBody>
      </p:sp>
      <p:sp>
        <p:nvSpPr>
          <p:cNvPr id="10" name="Rectangle 9"/>
          <p:cNvSpPr/>
          <p:nvPr/>
        </p:nvSpPr>
        <p:spPr>
          <a:xfrm>
            <a:off x="990600" y="6172200"/>
            <a:ext cx="8153400" cy="369332"/>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Videoclip 2 format .MP4 – “Pielea nu-i un accesoriu!”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1"/>
            <a:ext cx="5638800" cy="533400"/>
          </a:xfrm>
        </p:spPr>
        <p:txBody>
          <a:bodyPr/>
          <a:lstStyle/>
          <a:p>
            <a:r>
              <a:rPr lang="ro-RO" sz="3200" dirty="0" smtClean="0">
                <a:solidFill>
                  <a:srgbClr val="FFC000"/>
                </a:solidFill>
                <a:latin typeface="Arial Black" pitchFamily="34" charset="0"/>
              </a:rPr>
              <a:t>ACTIVITĂŢI POSIBILE</a:t>
            </a:r>
            <a:endParaRPr lang="en-US" sz="3200" dirty="0"/>
          </a:p>
        </p:txBody>
      </p:sp>
      <p:sp>
        <p:nvSpPr>
          <p:cNvPr id="3" name="Content Placeholder 2"/>
          <p:cNvSpPr>
            <a:spLocks noGrp="1"/>
          </p:cNvSpPr>
          <p:nvPr>
            <p:ph idx="1"/>
          </p:nvPr>
        </p:nvSpPr>
        <p:spPr>
          <a:xfrm>
            <a:off x="152400" y="1676400"/>
            <a:ext cx="8991600" cy="685800"/>
          </a:xfrm>
          <a:solidFill>
            <a:srgbClr val="FF9900"/>
          </a:solidFill>
        </p:spPr>
        <p:style>
          <a:lnRef idx="0">
            <a:schemeClr val="accent2"/>
          </a:lnRef>
          <a:fillRef idx="3">
            <a:schemeClr val="accent2"/>
          </a:fillRef>
          <a:effectRef idx="3">
            <a:schemeClr val="accent2"/>
          </a:effectRef>
          <a:fontRef idx="minor">
            <a:schemeClr val="lt1"/>
          </a:fontRef>
        </p:style>
        <p:txBody>
          <a:bodyPr/>
          <a:lstStyle/>
          <a:p>
            <a:pPr>
              <a:buClr>
                <a:srgbClr val="FFFFCC"/>
              </a:buClr>
              <a:buFont typeface="Wingdings" pitchFamily="2" charset="2"/>
              <a:buChar char="v"/>
            </a:pPr>
            <a:r>
              <a:rPr lang="ro-RO" sz="2000" dirty="0" smtClean="0">
                <a:solidFill>
                  <a:srgbClr val="FFFFCC"/>
                </a:solidFill>
                <a:latin typeface="Arial Black" pitchFamily="34" charset="0"/>
              </a:rPr>
              <a:t>Puncte stradale cu expunerea materialelor informative utilizate în contextul activităţilor campaniei: </a:t>
            </a:r>
          </a:p>
          <a:p>
            <a:endParaRPr lang="en-US" dirty="0">
              <a:solidFill>
                <a:srgbClr val="FF0000"/>
              </a:solidFill>
            </a:endParaRPr>
          </a:p>
        </p:txBody>
      </p:sp>
      <p:sp>
        <p:nvSpPr>
          <p:cNvPr id="4" name="Rectangle 3"/>
          <p:cNvSpPr/>
          <p:nvPr/>
        </p:nvSpPr>
        <p:spPr>
          <a:xfrm>
            <a:off x="152400" y="762000"/>
            <a:ext cx="8991600" cy="707886"/>
          </a:xfrm>
          <a:prstGeom prst="rect">
            <a:avLst/>
          </a:prstGeom>
          <a:solidFill>
            <a:srgbClr val="FF9900"/>
          </a:solidFill>
        </p:spPr>
        <p:style>
          <a:lnRef idx="0">
            <a:schemeClr val="dk1"/>
          </a:lnRef>
          <a:fillRef idx="3">
            <a:schemeClr val="dk1"/>
          </a:fillRef>
          <a:effectRef idx="3">
            <a:schemeClr val="dk1"/>
          </a:effectRef>
          <a:fontRef idx="minor">
            <a:schemeClr val="lt1"/>
          </a:fontRef>
        </p:style>
        <p:txBody>
          <a:bodyPr wrap="square">
            <a:spAutoFit/>
          </a:bodyPr>
          <a:lstStyle/>
          <a:p>
            <a:pPr marL="342900" indent="-342900">
              <a:spcBef>
                <a:spcPct val="20000"/>
              </a:spcBef>
              <a:buClr>
                <a:srgbClr val="FFFFCC"/>
              </a:buClr>
              <a:buSzPct val="80000"/>
              <a:buFont typeface="Wingdings" pitchFamily="2" charset="2"/>
              <a:buChar char="v"/>
            </a:pPr>
            <a:r>
              <a:rPr lang="ro-RO" sz="2000" dirty="0" smtClean="0">
                <a:solidFill>
                  <a:srgbClr val="FFFFCC"/>
                </a:solidFill>
                <a:effectLst>
                  <a:outerShdw blurRad="38100" dist="38100" dir="2700000" algn="tl">
                    <a:srgbClr val="000000"/>
                  </a:outerShdw>
                </a:effectLst>
                <a:latin typeface="Arial Black" pitchFamily="34" charset="0"/>
              </a:rPr>
              <a:t>Diseminarea de materiale informative la cabinetele de Medicină Şcolară şi la cabinetele de Medicină de Familie</a:t>
            </a:r>
          </a:p>
        </p:txBody>
      </p:sp>
      <p:sp>
        <p:nvSpPr>
          <p:cNvPr id="5" name="Rectangle 4"/>
          <p:cNvSpPr/>
          <p:nvPr/>
        </p:nvSpPr>
        <p:spPr>
          <a:xfrm>
            <a:off x="1066800" y="2667000"/>
            <a:ext cx="8077200" cy="369332"/>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Infografic</a:t>
            </a:r>
            <a:r>
              <a:rPr lang="en-US" dirty="0" smtClean="0">
                <a:solidFill>
                  <a:srgbClr val="FF9900"/>
                </a:solidFill>
                <a:effectLst>
                  <a:outerShdw blurRad="38100" dist="38100" dir="2700000" algn="tl">
                    <a:srgbClr val="000000">
                      <a:alpha val="43137"/>
                    </a:srgbClr>
                  </a:outerShdw>
                </a:effectLst>
                <a:latin typeface="Arial Black" pitchFamily="34" charset="0"/>
              </a:rPr>
              <a:t> – </a:t>
            </a:r>
            <a:r>
              <a:rPr lang="ro-RO" dirty="0" smtClean="0">
                <a:solidFill>
                  <a:srgbClr val="FF9900"/>
                </a:solidFill>
                <a:effectLst>
                  <a:outerShdw blurRad="38100" dist="38100" dir="2700000" algn="tl">
                    <a:srgbClr val="000000">
                      <a:alpha val="43137"/>
                    </a:srgbClr>
                  </a:outerShdw>
                </a:effectLst>
                <a:latin typeface="Arial Black" pitchFamily="34" charset="0"/>
              </a:rPr>
              <a:t>“</a:t>
            </a:r>
            <a:r>
              <a:rPr lang="en-US" dirty="0" smtClean="0">
                <a:solidFill>
                  <a:srgbClr val="FF9900"/>
                </a:solidFill>
                <a:effectLst>
                  <a:outerShdw blurRad="38100" dist="38100" dir="2700000" algn="tl">
                    <a:srgbClr val="000000">
                      <a:alpha val="43137"/>
                    </a:srgbClr>
                  </a:outerShdw>
                </a:effectLst>
                <a:latin typeface="Arial Black" pitchFamily="34" charset="0"/>
              </a:rPr>
              <a:t>E</a:t>
            </a:r>
            <a:r>
              <a:rPr lang="ro-RO" dirty="0" smtClean="0">
                <a:solidFill>
                  <a:srgbClr val="FF9900"/>
                </a:solidFill>
                <a:effectLst>
                  <a:outerShdw blurRad="38100" dist="38100" dir="2700000" algn="tl">
                    <a:srgbClr val="000000">
                      <a:alpha val="43137"/>
                    </a:srgbClr>
                  </a:outerShdw>
                </a:effectLst>
                <a:latin typeface="Arial Black" pitchFamily="34" charset="0"/>
              </a:rPr>
              <a:t>xpunerea la radiaţii UV şi cancerele de piele”</a:t>
            </a:r>
          </a:p>
        </p:txBody>
      </p:sp>
      <p:sp>
        <p:nvSpPr>
          <p:cNvPr id="6" name="Rectangle 5"/>
          <p:cNvSpPr/>
          <p:nvPr/>
        </p:nvSpPr>
        <p:spPr>
          <a:xfrm>
            <a:off x="1066800" y="3124200"/>
            <a:ext cx="8077200" cy="646331"/>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Pliant</a:t>
            </a:r>
            <a:r>
              <a:rPr lang="en-US" dirty="0" smtClean="0">
                <a:solidFill>
                  <a:srgbClr val="FF9900"/>
                </a:solidFill>
                <a:effectLst>
                  <a:outerShdw blurRad="38100" dist="38100" dir="2700000" algn="tl">
                    <a:srgbClr val="000000">
                      <a:alpha val="43137"/>
                    </a:srgbClr>
                  </a:outerShdw>
                </a:effectLst>
                <a:latin typeface="Arial Black" pitchFamily="34" charset="0"/>
              </a:rPr>
              <a:t> –</a:t>
            </a:r>
            <a:r>
              <a:rPr lang="ro-RO" dirty="0" smtClean="0">
                <a:solidFill>
                  <a:srgbClr val="FF9900"/>
                </a:solidFill>
                <a:effectLst>
                  <a:outerShdw blurRad="38100" dist="38100" dir="2700000" algn="tl">
                    <a:srgbClr val="000000">
                      <a:alpha val="43137"/>
                    </a:srgbClr>
                  </a:outerShdw>
                </a:effectLst>
                <a:latin typeface="Arial Black" pitchFamily="34" charset="0"/>
              </a:rPr>
              <a:t> “Depistaţi la timp cancerul de piele - Diagnosticul precoce salvează vieţi!”</a:t>
            </a:r>
          </a:p>
        </p:txBody>
      </p:sp>
      <p:sp>
        <p:nvSpPr>
          <p:cNvPr id="7" name="Rectangle 6"/>
          <p:cNvSpPr/>
          <p:nvPr/>
        </p:nvSpPr>
        <p:spPr>
          <a:xfrm>
            <a:off x="1066800" y="3886200"/>
            <a:ext cx="8077200" cy="369332"/>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Poster A3</a:t>
            </a:r>
            <a:r>
              <a:rPr lang="en-US" dirty="0" smtClean="0">
                <a:solidFill>
                  <a:srgbClr val="FF9900"/>
                </a:solidFill>
                <a:effectLst>
                  <a:outerShdw blurRad="38100" dist="38100" dir="2700000" algn="tl">
                    <a:srgbClr val="000000">
                      <a:alpha val="43137"/>
                    </a:srgbClr>
                  </a:outerShdw>
                </a:effectLst>
                <a:latin typeface="Arial Black" pitchFamily="34" charset="0"/>
              </a:rPr>
              <a:t> – </a:t>
            </a:r>
            <a:r>
              <a:rPr lang="ro-RO" dirty="0" smtClean="0">
                <a:solidFill>
                  <a:srgbClr val="FF9900"/>
                </a:solidFill>
                <a:effectLst>
                  <a:outerShdw blurRad="38100" dist="38100" dir="2700000" algn="tl">
                    <a:srgbClr val="000000">
                      <a:alpha val="43137"/>
                    </a:srgbClr>
                  </a:outerShdw>
                </a:effectLst>
                <a:latin typeface="Arial Black" pitchFamily="34" charset="0"/>
              </a:rPr>
              <a:t>“UV index”</a:t>
            </a:r>
          </a:p>
        </p:txBody>
      </p:sp>
      <p:sp>
        <p:nvSpPr>
          <p:cNvPr id="8" name="Rectangle 7"/>
          <p:cNvSpPr/>
          <p:nvPr/>
        </p:nvSpPr>
        <p:spPr>
          <a:xfrm>
            <a:off x="1066800" y="4343400"/>
            <a:ext cx="8077200" cy="646331"/>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Poster A3</a:t>
            </a:r>
            <a:r>
              <a:rPr lang="en-US" dirty="0" smtClean="0">
                <a:solidFill>
                  <a:srgbClr val="FF9900"/>
                </a:solidFill>
                <a:effectLst>
                  <a:outerShdw blurRad="38100" dist="38100" dir="2700000" algn="tl">
                    <a:srgbClr val="000000">
                      <a:alpha val="43137"/>
                    </a:srgbClr>
                  </a:outerShdw>
                </a:effectLst>
                <a:latin typeface="Arial Black" pitchFamily="34" charset="0"/>
              </a:rPr>
              <a:t> – </a:t>
            </a:r>
            <a:r>
              <a:rPr lang="ro-RO" dirty="0" smtClean="0">
                <a:solidFill>
                  <a:srgbClr val="FF9900"/>
                </a:solidFill>
                <a:effectLst>
                  <a:outerShdw blurRad="38100" dist="38100" dir="2700000" algn="tl">
                    <a:srgbClr val="000000">
                      <a:alpha val="43137"/>
                    </a:srgbClr>
                  </a:outerShdw>
                </a:effectLst>
                <a:latin typeface="Arial Black" pitchFamily="34" charset="0"/>
              </a:rPr>
              <a:t>“Controlaţi pielea dumneavoastră şi a copiilor dumneavoastră pentru a observa orice schimbare!”</a:t>
            </a:r>
          </a:p>
        </p:txBody>
      </p:sp>
      <p:sp>
        <p:nvSpPr>
          <p:cNvPr id="9" name="Rectangle 8"/>
          <p:cNvSpPr/>
          <p:nvPr/>
        </p:nvSpPr>
        <p:spPr>
          <a:xfrm>
            <a:off x="1066800" y="5105400"/>
            <a:ext cx="8077200" cy="369332"/>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Poster A3</a:t>
            </a:r>
            <a:r>
              <a:rPr lang="en-US" dirty="0" smtClean="0">
                <a:solidFill>
                  <a:srgbClr val="FF9900"/>
                </a:solidFill>
                <a:effectLst>
                  <a:outerShdw blurRad="38100" dist="38100" dir="2700000" algn="tl">
                    <a:srgbClr val="000000">
                      <a:alpha val="43137"/>
                    </a:srgbClr>
                  </a:outerShdw>
                </a:effectLst>
                <a:latin typeface="Arial Black" pitchFamily="34" charset="0"/>
              </a:rPr>
              <a:t> – </a:t>
            </a:r>
            <a:r>
              <a:rPr lang="ro-RO" dirty="0" smtClean="0">
                <a:solidFill>
                  <a:srgbClr val="FF9900"/>
                </a:solidFill>
                <a:effectLst>
                  <a:outerShdw blurRad="38100" dist="38100" dir="2700000" algn="tl">
                    <a:srgbClr val="000000">
                      <a:alpha val="43137"/>
                    </a:srgbClr>
                  </a:outerShdw>
                </a:effectLst>
                <a:latin typeface="Arial Black" pitchFamily="34" charset="0"/>
              </a:rPr>
              <a:t>“Ţineţi copiii în siguranţă la soare!”</a:t>
            </a:r>
          </a:p>
        </p:txBody>
      </p:sp>
      <p:sp>
        <p:nvSpPr>
          <p:cNvPr id="10" name="Rectangle 9"/>
          <p:cNvSpPr/>
          <p:nvPr/>
        </p:nvSpPr>
        <p:spPr>
          <a:xfrm>
            <a:off x="1066800" y="5562600"/>
            <a:ext cx="8077200" cy="646331"/>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Poster A3</a:t>
            </a:r>
            <a:r>
              <a:rPr lang="en-US" dirty="0" smtClean="0">
                <a:solidFill>
                  <a:srgbClr val="FF9900"/>
                </a:solidFill>
                <a:effectLst>
                  <a:outerShdw blurRad="38100" dist="38100" dir="2700000" algn="tl">
                    <a:srgbClr val="000000">
                      <a:alpha val="43137"/>
                    </a:srgbClr>
                  </a:outerShdw>
                </a:effectLst>
                <a:latin typeface="Arial Black" pitchFamily="34" charset="0"/>
              </a:rPr>
              <a:t> – </a:t>
            </a:r>
            <a:r>
              <a:rPr lang="ro-RO" dirty="0" smtClean="0">
                <a:solidFill>
                  <a:srgbClr val="FF9900"/>
                </a:solidFill>
                <a:effectLst>
                  <a:outerShdw blurRad="38100" dist="38100" dir="2700000" algn="tl">
                    <a:srgbClr val="000000">
                      <a:alpha val="43137"/>
                    </a:srgbClr>
                  </a:outerShdw>
                </a:effectLst>
                <a:latin typeface="Arial Black" pitchFamily="34" charset="0"/>
              </a:rPr>
              <a:t>“Bucuraţi-vă în siguranţă de soare! – Respectaţi diagrama protecţiei UV”</a:t>
            </a:r>
          </a:p>
        </p:txBody>
      </p:sp>
      <p:sp>
        <p:nvSpPr>
          <p:cNvPr id="11" name="Rectangle 10"/>
          <p:cNvSpPr/>
          <p:nvPr/>
        </p:nvSpPr>
        <p:spPr>
          <a:xfrm>
            <a:off x="1066800" y="6324600"/>
            <a:ext cx="8077200" cy="369332"/>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5563" lvl="8" indent="-55563">
              <a:buClr>
                <a:srgbClr val="FF9900"/>
              </a:buClr>
              <a:buSzPct val="80000"/>
              <a:buFont typeface="Arial" pitchFamily="34" charset="0"/>
              <a:buChar char="•"/>
            </a:pPr>
            <a:r>
              <a:rPr lang="ro-RO" dirty="0" smtClean="0">
                <a:solidFill>
                  <a:srgbClr val="FF9900"/>
                </a:solidFill>
                <a:effectLst>
                  <a:outerShdw blurRad="38100" dist="38100" dir="2700000" algn="tl">
                    <a:srgbClr val="000000">
                      <a:alpha val="43137"/>
                    </a:srgbClr>
                  </a:outerShdw>
                </a:effectLst>
                <a:latin typeface="Arial Black" pitchFamily="34" charset="0"/>
              </a:rPr>
              <a:t>Poster A3</a:t>
            </a:r>
            <a:r>
              <a:rPr lang="en-US" dirty="0" smtClean="0">
                <a:solidFill>
                  <a:srgbClr val="FF9900"/>
                </a:solidFill>
                <a:effectLst>
                  <a:outerShdw blurRad="38100" dist="38100" dir="2700000" algn="tl">
                    <a:srgbClr val="000000">
                      <a:alpha val="43137"/>
                    </a:srgbClr>
                  </a:outerShdw>
                </a:effectLst>
                <a:latin typeface="Arial Black" pitchFamily="34" charset="0"/>
              </a:rPr>
              <a:t> – </a:t>
            </a:r>
            <a:r>
              <a:rPr lang="ro-RO" dirty="0" smtClean="0">
                <a:solidFill>
                  <a:srgbClr val="FF9900"/>
                </a:solidFill>
                <a:effectLst>
                  <a:outerShdw blurRad="38100" dist="38100" dir="2700000" algn="tl">
                    <a:srgbClr val="000000">
                      <a:alpha val="43137"/>
                    </a:srgbClr>
                  </a:outerShdw>
                </a:effectLst>
                <a:latin typeface="Arial Black" pitchFamily="34" charset="0"/>
              </a:rPr>
              <a:t>“Staţi în siguranţă la soare!”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dirty="0" smtClean="0">
                <a:solidFill>
                  <a:srgbClr val="FFC000"/>
                </a:solidFill>
                <a:latin typeface="Arial Black" pitchFamily="34" charset="0"/>
              </a:rPr>
              <a:t>PARTENERI POSIBILI</a:t>
            </a:r>
            <a:endParaRPr lang="en-US" sz="3200" dirty="0">
              <a:solidFill>
                <a:srgbClr val="FFC000"/>
              </a:solidFill>
              <a:latin typeface="Arial Black" pitchFamily="34" charset="0"/>
            </a:endParaRPr>
          </a:p>
        </p:txBody>
      </p:sp>
      <p:sp>
        <p:nvSpPr>
          <p:cNvPr id="3" name="Content Placeholder 2"/>
          <p:cNvSpPr>
            <a:spLocks noGrp="1"/>
          </p:cNvSpPr>
          <p:nvPr>
            <p:ph idx="1"/>
          </p:nvPr>
        </p:nvSpPr>
        <p:spPr>
          <a:xfrm>
            <a:off x="381000" y="1295400"/>
            <a:ext cx="7924800" cy="4648200"/>
          </a:xfrm>
          <a:solidFill>
            <a:srgbClr val="FF9900"/>
          </a:solidFill>
        </p:spPr>
        <p:style>
          <a:lnRef idx="0">
            <a:schemeClr val="accent2"/>
          </a:lnRef>
          <a:fillRef idx="3">
            <a:schemeClr val="accent2"/>
          </a:fillRef>
          <a:effectRef idx="3">
            <a:schemeClr val="accent2"/>
          </a:effectRef>
          <a:fontRef idx="minor">
            <a:schemeClr val="lt1"/>
          </a:fontRef>
        </p:style>
        <p:txBody>
          <a:bodyPr/>
          <a:lstStyle/>
          <a:p>
            <a:pPr>
              <a:buClr>
                <a:srgbClr val="FFFFCC"/>
              </a:buClr>
              <a:buFont typeface="Arial" pitchFamily="34" charset="0"/>
              <a:buChar char="•"/>
            </a:pPr>
            <a:r>
              <a:rPr lang="ro-RO" sz="2800" dirty="0" smtClean="0">
                <a:solidFill>
                  <a:srgbClr val="FFFFCC"/>
                </a:solidFill>
                <a:latin typeface="Arial Black" pitchFamily="34" charset="0"/>
              </a:rPr>
              <a:t>Agenţiile judeţene de turism</a:t>
            </a:r>
          </a:p>
          <a:p>
            <a:pPr>
              <a:buClr>
                <a:srgbClr val="FFFFCC"/>
              </a:buClr>
              <a:buFont typeface="Arial" pitchFamily="34" charset="0"/>
              <a:buChar char="•"/>
            </a:pPr>
            <a:r>
              <a:rPr lang="ro-RO" sz="2800" dirty="0" smtClean="0">
                <a:solidFill>
                  <a:srgbClr val="FFFFCC"/>
                </a:solidFill>
                <a:latin typeface="Arial Black" pitchFamily="34" charset="0"/>
              </a:rPr>
              <a:t>Direcţiile de Sănătate Publică Judeţene</a:t>
            </a:r>
          </a:p>
          <a:p>
            <a:pPr>
              <a:buClr>
                <a:srgbClr val="FFFFCC"/>
              </a:buClr>
              <a:buFont typeface="Arial" pitchFamily="34" charset="0"/>
              <a:buChar char="•"/>
            </a:pPr>
            <a:r>
              <a:rPr lang="ro-RO" sz="2800" dirty="0" smtClean="0">
                <a:solidFill>
                  <a:srgbClr val="FFFFCC"/>
                </a:solidFill>
                <a:latin typeface="Arial Black" pitchFamily="34" charset="0"/>
              </a:rPr>
              <a:t>Medicii de Medicină de Familie</a:t>
            </a:r>
          </a:p>
          <a:p>
            <a:pPr>
              <a:buClr>
                <a:srgbClr val="FFFFCC"/>
              </a:buClr>
              <a:buFont typeface="Arial" pitchFamily="34" charset="0"/>
              <a:buChar char="•"/>
            </a:pPr>
            <a:r>
              <a:rPr lang="ro-RO" sz="2800" dirty="0" smtClean="0">
                <a:solidFill>
                  <a:srgbClr val="FFFFCC"/>
                </a:solidFill>
                <a:latin typeface="Arial Black" pitchFamily="34" charset="0"/>
              </a:rPr>
              <a:t>Medicii de Medicină Şcolară</a:t>
            </a:r>
          </a:p>
          <a:p>
            <a:pPr>
              <a:buClr>
                <a:srgbClr val="FFFFCC"/>
              </a:buClr>
              <a:buFont typeface="Arial" pitchFamily="34" charset="0"/>
              <a:buChar char="•"/>
            </a:pPr>
            <a:r>
              <a:rPr lang="ro-RO" sz="2800" dirty="0" smtClean="0">
                <a:solidFill>
                  <a:srgbClr val="FFFFCC"/>
                </a:solidFill>
                <a:latin typeface="Arial Black" pitchFamily="34" charset="0"/>
              </a:rPr>
              <a:t>Decidenţii din primării</a:t>
            </a:r>
          </a:p>
          <a:p>
            <a:pPr>
              <a:buClr>
                <a:srgbClr val="FFFFCC"/>
              </a:buClr>
              <a:buFont typeface="Arial" pitchFamily="34" charset="0"/>
              <a:buChar char="•"/>
            </a:pPr>
            <a:r>
              <a:rPr lang="ro-RO" sz="2800" dirty="0" smtClean="0">
                <a:solidFill>
                  <a:srgbClr val="FFFFCC"/>
                </a:solidFill>
                <a:latin typeface="Arial Black" pitchFamily="34" charset="0"/>
              </a:rPr>
              <a:t>Decidenţii din Inspectoratele Şcolare Judeţene</a:t>
            </a:r>
          </a:p>
          <a:p>
            <a:pPr>
              <a:buClr>
                <a:srgbClr val="FFFFCC"/>
              </a:buClr>
              <a:buFont typeface="Arial" pitchFamily="34" charset="0"/>
              <a:buChar char="•"/>
            </a:pPr>
            <a:r>
              <a:rPr lang="ro-RO" sz="2800" dirty="0" smtClean="0">
                <a:solidFill>
                  <a:srgbClr val="FFFFCC"/>
                </a:solidFill>
                <a:latin typeface="Arial Black" pitchFamily="34" charset="0"/>
              </a:rPr>
              <a:t>Alte autorităţi locale</a:t>
            </a:r>
          </a:p>
          <a:p>
            <a:pPr>
              <a:buNone/>
            </a:pPr>
            <a:endParaRPr lang="en-US" dirty="0"/>
          </a:p>
        </p:txBody>
      </p:sp>
      <p:pic>
        <p:nvPicPr>
          <p:cNvPr id="4" name="Picture 2" descr="C:\Users\Asus\Desktop\campanie mediu 2021\3-38567_cute-sun-clipart-sun-safety-clip-art.png"/>
          <p:cNvPicPr>
            <a:picLocks noChangeAspect="1" noChangeArrowheads="1"/>
          </p:cNvPicPr>
          <p:nvPr/>
        </p:nvPicPr>
        <p:blipFill>
          <a:blip r:embed="rId2" cstate="print"/>
          <a:srcRect/>
          <a:stretch>
            <a:fillRect/>
          </a:stretch>
        </p:blipFill>
        <p:spPr bwMode="auto">
          <a:xfrm>
            <a:off x="8305800" y="533400"/>
            <a:ext cx="657842" cy="609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dirty="0" smtClean="0">
                <a:solidFill>
                  <a:srgbClr val="FFC000"/>
                </a:solidFill>
                <a:latin typeface="Arial Black" pitchFamily="34" charset="0"/>
              </a:rPr>
              <a:t>INDICATORI DE MONITORIZARE</a:t>
            </a:r>
            <a:endParaRPr lang="en-US" sz="3200" dirty="0">
              <a:solidFill>
                <a:srgbClr val="FFC000"/>
              </a:solidFill>
              <a:latin typeface="Arial Black" pitchFamily="34" charset="0"/>
            </a:endParaRPr>
          </a:p>
        </p:txBody>
      </p:sp>
      <p:sp>
        <p:nvSpPr>
          <p:cNvPr id="3" name="Content Placeholder 2"/>
          <p:cNvSpPr>
            <a:spLocks noGrp="1"/>
          </p:cNvSpPr>
          <p:nvPr>
            <p:ph idx="1"/>
          </p:nvPr>
        </p:nvSpPr>
        <p:spPr>
          <a:xfrm>
            <a:off x="381000" y="1447800"/>
            <a:ext cx="8458200" cy="4572000"/>
          </a:xfrm>
          <a:solidFill>
            <a:srgbClr val="FF9900"/>
          </a:solidFill>
        </p:spPr>
        <p:style>
          <a:lnRef idx="0">
            <a:schemeClr val="accent2"/>
          </a:lnRef>
          <a:fillRef idx="3">
            <a:schemeClr val="accent2"/>
          </a:fillRef>
          <a:effectRef idx="3">
            <a:schemeClr val="accent2"/>
          </a:effectRef>
          <a:fontRef idx="minor">
            <a:schemeClr val="lt1"/>
          </a:fontRef>
        </p:style>
        <p:txBody>
          <a:bodyPr/>
          <a:lstStyle/>
          <a:p>
            <a:pPr>
              <a:buClr>
                <a:srgbClr val="FFFFCC"/>
              </a:buClr>
              <a:buFont typeface="Arial" pitchFamily="34" charset="0"/>
              <a:buChar char="•"/>
            </a:pPr>
            <a:r>
              <a:rPr lang="ro-RO" sz="2800" dirty="0" smtClean="0">
                <a:solidFill>
                  <a:srgbClr val="FFFFCC"/>
                </a:solidFill>
                <a:latin typeface="Arial Black" pitchFamily="34" charset="0"/>
              </a:rPr>
              <a:t>Număr de activităţi pe judeţ</a:t>
            </a:r>
          </a:p>
          <a:p>
            <a:pPr>
              <a:buClr>
                <a:srgbClr val="FFFFCC"/>
              </a:buClr>
              <a:buFont typeface="Arial" pitchFamily="34" charset="0"/>
              <a:buChar char="•"/>
            </a:pPr>
            <a:r>
              <a:rPr lang="ro-RO" sz="2800" dirty="0" smtClean="0">
                <a:solidFill>
                  <a:srgbClr val="FFFFCC"/>
                </a:solidFill>
                <a:latin typeface="Arial Black" pitchFamily="34" charset="0"/>
              </a:rPr>
              <a:t>Număr personal total implicat în acţiuni coordonate de DSP</a:t>
            </a:r>
          </a:p>
          <a:p>
            <a:pPr>
              <a:buClr>
                <a:srgbClr val="FFFFCC"/>
              </a:buClr>
              <a:buFont typeface="Arial" pitchFamily="34" charset="0"/>
              <a:buChar char="•"/>
            </a:pPr>
            <a:r>
              <a:rPr lang="ro-RO" sz="2800" dirty="0" smtClean="0">
                <a:solidFill>
                  <a:srgbClr val="FFFFCC"/>
                </a:solidFill>
                <a:latin typeface="Arial Black" pitchFamily="34" charset="0"/>
              </a:rPr>
              <a:t>Număr de parteneriate</a:t>
            </a:r>
          </a:p>
          <a:p>
            <a:pPr>
              <a:buClr>
                <a:srgbClr val="FFFFCC"/>
              </a:buClr>
              <a:buFont typeface="Arial" pitchFamily="34" charset="0"/>
              <a:buChar char="•"/>
            </a:pPr>
            <a:r>
              <a:rPr lang="ro-RO" sz="2800" dirty="0" smtClean="0">
                <a:solidFill>
                  <a:srgbClr val="FFFFCC"/>
                </a:solidFill>
                <a:latin typeface="Arial Black" pitchFamily="34" charset="0"/>
              </a:rPr>
              <a:t>Număr de materiale informative/promoţionale distribuite</a:t>
            </a:r>
          </a:p>
          <a:p>
            <a:pPr>
              <a:buClr>
                <a:srgbClr val="FFFFCC"/>
              </a:buClr>
              <a:buFont typeface="Arial" pitchFamily="34" charset="0"/>
              <a:buChar char="•"/>
            </a:pPr>
            <a:r>
              <a:rPr lang="ro-RO" sz="2800" dirty="0" smtClean="0">
                <a:solidFill>
                  <a:srgbClr val="FFFFCC"/>
                </a:solidFill>
                <a:latin typeface="Arial Black" pitchFamily="34" charset="0"/>
              </a:rPr>
              <a:t>Număr de apariţii în mass media</a:t>
            </a:r>
          </a:p>
          <a:p>
            <a:pPr>
              <a:buClr>
                <a:srgbClr val="FFFFCC"/>
              </a:buClr>
              <a:buFont typeface="Arial" pitchFamily="34" charset="0"/>
              <a:buChar char="•"/>
            </a:pPr>
            <a:r>
              <a:rPr lang="ro-RO" sz="2800" dirty="0" smtClean="0">
                <a:solidFill>
                  <a:srgbClr val="FFFFCC"/>
                </a:solidFill>
                <a:latin typeface="Arial Black" pitchFamily="34" charset="0"/>
              </a:rPr>
              <a:t>Număr estimat de beneficiari din grupul ţintă</a:t>
            </a:r>
            <a:endParaRPr lang="en-US" sz="2800" dirty="0">
              <a:solidFill>
                <a:srgbClr val="FFFFCC"/>
              </a:solidFill>
              <a:latin typeface="Arial Black"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1"/>
            <a:ext cx="8229600" cy="838199"/>
          </a:xfrm>
        </p:spPr>
        <p:txBody>
          <a:bodyPr/>
          <a:lstStyle/>
          <a:p>
            <a:pPr>
              <a:defRPr/>
            </a:pPr>
            <a:r>
              <a:rPr lang="ro-RO" sz="3200" dirty="0" smtClean="0">
                <a:solidFill>
                  <a:srgbClr val="FFC000"/>
                </a:solidFill>
                <a:latin typeface="Arial Black" pitchFamily="34" charset="0"/>
              </a:rPr>
              <a:t>TERMEN DE RAPORTARE</a:t>
            </a:r>
            <a:endParaRPr lang="en-US" sz="3200" dirty="0" smtClean="0">
              <a:solidFill>
                <a:srgbClr val="FFC000"/>
              </a:solidFill>
              <a:latin typeface="Arial Black" pitchFamily="34" charset="0"/>
            </a:endParaRPr>
          </a:p>
        </p:txBody>
      </p:sp>
      <p:sp>
        <p:nvSpPr>
          <p:cNvPr id="30723" name="Rectangle 3"/>
          <p:cNvSpPr>
            <a:spLocks noGrp="1" noChangeArrowheads="1"/>
          </p:cNvSpPr>
          <p:nvPr>
            <p:ph type="body" idx="4294967295"/>
          </p:nvPr>
        </p:nvSpPr>
        <p:spPr>
          <a:xfrm>
            <a:off x="152400" y="914400"/>
            <a:ext cx="4724400" cy="457200"/>
          </a:xfrm>
          <a:solidFill>
            <a:srgbClr val="FF9900"/>
          </a:solidFill>
        </p:spPr>
        <p:style>
          <a:lnRef idx="0">
            <a:schemeClr val="accent2"/>
          </a:lnRef>
          <a:fillRef idx="3">
            <a:schemeClr val="accent2"/>
          </a:fillRef>
          <a:effectRef idx="3">
            <a:schemeClr val="accent2"/>
          </a:effectRef>
          <a:fontRef idx="minor">
            <a:schemeClr val="lt1"/>
          </a:fontRef>
        </p:style>
        <p:txBody>
          <a:bodyPr/>
          <a:lstStyle/>
          <a:p>
            <a:pPr eaLnBrk="1" hangingPunct="1">
              <a:buNone/>
              <a:defRPr/>
            </a:pPr>
            <a:r>
              <a:rPr lang="ro-RO" sz="2000" b="1" dirty="0" smtClean="0">
                <a:solidFill>
                  <a:srgbClr val="FFFFCC"/>
                </a:solidFill>
                <a:latin typeface="Arial Black" pitchFamily="34" charset="0"/>
              </a:rPr>
              <a:t>   </a:t>
            </a:r>
            <a:r>
              <a:rPr lang="ro-RO" sz="2000" b="1" kern="1200" dirty="0" smtClean="0">
                <a:solidFill>
                  <a:srgbClr val="FFFFCC"/>
                </a:solidFill>
              </a:rPr>
              <a:t>Până cel tărziu  în data de 30.10.21</a:t>
            </a:r>
          </a:p>
          <a:p>
            <a:pPr eaLnBrk="1" hangingPunct="1">
              <a:buNone/>
              <a:defRPr/>
            </a:pPr>
            <a:r>
              <a:rPr lang="ro-RO" sz="2000" b="1" kern="1200" dirty="0" smtClean="0">
                <a:solidFill>
                  <a:srgbClr val="FFFFCC"/>
                </a:solidFill>
              </a:rPr>
              <a:t>		</a:t>
            </a:r>
          </a:p>
          <a:p>
            <a:pPr algn="ctr" eaLnBrk="1" hangingPunct="1">
              <a:buNone/>
              <a:defRPr/>
            </a:pPr>
            <a:endParaRPr lang="ro-RO" sz="2000" dirty="0" smtClean="0">
              <a:solidFill>
                <a:srgbClr val="FFFFCC"/>
              </a:solidFill>
              <a:latin typeface="Arial Black" pitchFamily="34" charset="0"/>
            </a:endParaRPr>
          </a:p>
          <a:p>
            <a:pPr algn="ctr" eaLnBrk="1" hangingPunct="1">
              <a:buNone/>
              <a:defRPr/>
            </a:pPr>
            <a:endParaRPr lang="ro-RO" sz="2000" b="1" dirty="0" smtClean="0">
              <a:solidFill>
                <a:srgbClr val="FFFFCC"/>
              </a:solidFill>
            </a:endParaRPr>
          </a:p>
          <a:p>
            <a:pPr eaLnBrk="1" hangingPunct="1">
              <a:defRPr/>
            </a:pPr>
            <a:endParaRPr lang="ro-RO" sz="2000" b="1" dirty="0" smtClean="0">
              <a:solidFill>
                <a:srgbClr val="FFFFCC"/>
              </a:solidFill>
            </a:endParaRPr>
          </a:p>
          <a:p>
            <a:pPr algn="ctr" eaLnBrk="1" hangingPunct="1">
              <a:defRPr/>
            </a:pPr>
            <a:endParaRPr lang="ro-RO" sz="1800" dirty="0" smtClean="0">
              <a:solidFill>
                <a:srgbClr val="FFFFCC"/>
              </a:solidFill>
            </a:endParaRPr>
          </a:p>
          <a:p>
            <a:pPr eaLnBrk="1" hangingPunct="1">
              <a:buFont typeface="Wingdings" pitchFamily="2" charset="2"/>
              <a:buNone/>
              <a:defRPr/>
            </a:pPr>
            <a:r>
              <a:rPr lang="en-US" dirty="0" smtClean="0">
                <a:solidFill>
                  <a:srgbClr val="FFFFCC"/>
                </a:solidFill>
              </a:rPr>
              <a:t>				</a:t>
            </a:r>
            <a:endParaRPr lang="ro-RO" dirty="0" smtClean="0">
              <a:solidFill>
                <a:srgbClr val="FFFFCC"/>
              </a:solidFill>
            </a:endParaRPr>
          </a:p>
        </p:txBody>
      </p:sp>
      <p:graphicFrame>
        <p:nvGraphicFramePr>
          <p:cNvPr id="30769" name="Group 49"/>
          <p:cNvGraphicFramePr>
            <a:graphicFrameLocks noGrp="1"/>
          </p:cNvGraphicFramePr>
          <p:nvPr>
            <p:ph idx="1"/>
          </p:nvPr>
        </p:nvGraphicFramePr>
        <p:xfrm>
          <a:off x="76197" y="2057401"/>
          <a:ext cx="9067802" cy="3156821"/>
        </p:xfrm>
        <a:graphic>
          <a:graphicData uri="http://schemas.openxmlformats.org/drawingml/2006/table">
            <a:tbl>
              <a:tblPr>
                <a:tableStyleId>{08FB837D-C827-4EFA-A057-4D05807E0F7C}</a:tableStyleId>
              </a:tblPr>
              <a:tblGrid>
                <a:gridCol w="838203"/>
                <a:gridCol w="1219200"/>
                <a:gridCol w="1295400"/>
                <a:gridCol w="609600"/>
                <a:gridCol w="609600"/>
                <a:gridCol w="685800"/>
                <a:gridCol w="609600"/>
                <a:gridCol w="609600"/>
                <a:gridCol w="533400"/>
                <a:gridCol w="1066800"/>
                <a:gridCol w="990599"/>
              </a:tblGrid>
              <a:tr h="11429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1400" u="none" strike="noStrike" cap="none" normalizeH="0" baseline="0" dirty="0" smtClean="0">
                          <a:ln>
                            <a:noFill/>
                          </a:ln>
                          <a:solidFill>
                            <a:srgbClr val="FFFFCC"/>
                          </a:solidFill>
                          <a:effectLst>
                            <a:outerShdw blurRad="38100" dist="38100" dir="2700000" algn="tl">
                              <a:srgbClr val="000000"/>
                            </a:outerShdw>
                          </a:effectLst>
                        </a:rPr>
                        <a:t>Judeţ</a:t>
                      </a:r>
                      <a:endPar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1400" u="none" strike="noStrike" cap="none" normalizeH="0" baseline="0" dirty="0" smtClean="0">
                          <a:ln>
                            <a:noFill/>
                          </a:ln>
                          <a:solidFill>
                            <a:srgbClr val="FFFFCC"/>
                          </a:solidFill>
                          <a:effectLst>
                            <a:outerShdw blurRad="38100" dist="38100" dir="2700000" algn="tl">
                              <a:srgbClr val="000000"/>
                            </a:outerShdw>
                          </a:effectLst>
                        </a:rPr>
                        <a:t>Activităţi realizate (enumerare)</a:t>
                      </a:r>
                      <a:endParaRPr kumimoji="0" lang="en-US" sz="1400" u="none" strike="noStrike" cap="none" normalizeH="0" baseline="0" dirty="0" smtClean="0">
                        <a:ln>
                          <a:noFill/>
                        </a:ln>
                        <a:solidFill>
                          <a:srgbClr val="FFFFCC"/>
                        </a:solidFill>
                        <a:effectLst>
                          <a:outerShdw blurRad="38100" dist="38100" dir="2700000" algn="tl">
                            <a:srgbClr val="000000"/>
                          </a:outerShdw>
                        </a:effectLst>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1400" u="none" strike="noStrike" cap="none" normalizeH="0" baseline="0" dirty="0" smtClean="0">
                          <a:ln>
                            <a:noFill/>
                          </a:ln>
                          <a:solidFill>
                            <a:srgbClr val="FFFFCC"/>
                          </a:solidFill>
                          <a:effectLst>
                            <a:outerShdw blurRad="38100" dist="38100" dir="2700000" algn="tl">
                              <a:srgbClr val="000000"/>
                            </a:outerShdw>
                          </a:effectLst>
                        </a:rPr>
                        <a:t>Parteneri de campanie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1400" u="none" strike="noStrike" cap="none" normalizeH="0" baseline="0" dirty="0" smtClean="0">
                          <a:ln>
                            <a:noFill/>
                          </a:ln>
                          <a:solidFill>
                            <a:srgbClr val="FFFFCC"/>
                          </a:solidFill>
                          <a:effectLst>
                            <a:outerShdw blurRad="38100" dist="38100" dir="2700000" algn="tl">
                              <a:srgbClr val="000000"/>
                            </a:outerShdw>
                          </a:effectLst>
                        </a:rPr>
                        <a:t>(enumerare)</a:t>
                      </a:r>
                      <a:endPar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gridSpan="6">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1400" u="none" strike="noStrike" cap="none" normalizeH="0" baseline="0" dirty="0" smtClean="0">
                          <a:ln>
                            <a:noFill/>
                          </a:ln>
                          <a:solidFill>
                            <a:srgbClr val="FFFFCC"/>
                          </a:solidFill>
                          <a:effectLst>
                            <a:outerShdw blurRad="38100" dist="38100" dir="2700000" algn="tl">
                              <a:srgbClr val="000000"/>
                            </a:outerShdw>
                          </a:effectLst>
                        </a:rPr>
                        <a:t>Număr materiale IEC (nr. de exemplare pentru fiecare tip de pliant, poster, etc.) </a:t>
                      </a:r>
                      <a:endPar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ro-RO" sz="1400" u="none" strike="noStrike" cap="none" normalizeH="0" baseline="0" dirty="0" smtClean="0">
                          <a:ln>
                            <a:noFill/>
                          </a:ln>
                          <a:solidFill>
                            <a:srgbClr val="FFFFCC"/>
                          </a:solidFill>
                          <a:effectLst>
                            <a:outerShdw blurRad="38100" dist="38100" dir="2700000" algn="tl">
                              <a:srgbClr val="000000"/>
                            </a:outerShdw>
                          </a:effectLst>
                        </a:rPr>
                        <a:t>Numărul total  de beneficiari din grupul ţintă</a:t>
                      </a:r>
                      <a:endPar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ro-RO" sz="1400" u="none" strike="noStrike" cap="none" normalizeH="0" baseline="0" dirty="0" smtClean="0">
                          <a:ln>
                            <a:noFill/>
                          </a:ln>
                          <a:solidFill>
                            <a:srgbClr val="FFFFCC"/>
                          </a:solidFill>
                          <a:effectLst>
                            <a:outerShdw blurRad="38100" dist="38100" dir="2700000" algn="tl">
                              <a:srgbClr val="000000"/>
                            </a:outerShdw>
                          </a:effectLst>
                        </a:rPr>
                        <a:t>Bugetul alocat campaniei IEC (RON)</a:t>
                      </a:r>
                      <a:endParaRPr kumimoji="0" lang="en-US" sz="1400" b="1"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r>
              <a:tr h="1408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900" u="none" strike="noStrike" cap="none" normalizeH="0" baseline="0" dirty="0" smtClean="0">
                          <a:ln>
                            <a:noFill/>
                          </a:ln>
                          <a:solidFill>
                            <a:srgbClr val="FFFFCC"/>
                          </a:solidFill>
                          <a:effectLst>
                            <a:outerShdw blurRad="38100" dist="38100" dir="2700000" algn="tl">
                              <a:srgbClr val="000000"/>
                            </a:outerShdw>
                          </a:effectLst>
                        </a:rPr>
                        <a:t>Nr. Pliante</a:t>
                      </a:r>
                      <a:endParaRPr kumimoji="0" lang="ro-RO" sz="9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900" u="none" strike="noStrike" cap="none" normalizeH="0" baseline="0" dirty="0" smtClean="0">
                          <a:ln>
                            <a:noFill/>
                          </a:ln>
                          <a:solidFill>
                            <a:srgbClr val="FFFFCC"/>
                          </a:solidFill>
                          <a:effectLst>
                            <a:outerShdw blurRad="38100" dist="38100" dir="2700000" algn="tl">
                              <a:srgbClr val="000000"/>
                            </a:outerShdw>
                          </a:effectLst>
                        </a:rPr>
                        <a:t>Nr. Postere</a:t>
                      </a:r>
                      <a:endParaRPr kumimoji="0" lang="ro-RO" sz="9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900" u="none" strike="noStrike" cap="none" normalizeH="0" baseline="0" dirty="0" smtClean="0">
                          <a:ln>
                            <a:noFill/>
                          </a:ln>
                          <a:solidFill>
                            <a:srgbClr val="FFFFCC"/>
                          </a:solidFill>
                          <a:effectLst>
                            <a:outerShdw blurRad="38100" dist="38100" dir="2700000" algn="tl">
                              <a:srgbClr val="000000"/>
                            </a:outerShdw>
                          </a:effectLst>
                        </a:rPr>
                        <a:t>Nr. prezentări ppt susţinute</a:t>
                      </a:r>
                      <a:endParaRPr kumimoji="0" lang="ro-RO" sz="9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900" u="none" strike="noStrike" cap="none" normalizeH="0" baseline="0" dirty="0" smtClean="0">
                          <a:ln>
                            <a:noFill/>
                          </a:ln>
                          <a:solidFill>
                            <a:srgbClr val="FFFFCC"/>
                          </a:solidFill>
                          <a:effectLst>
                            <a:outerShdw blurRad="38100" dist="38100" dir="2700000" algn="tl">
                              <a:srgbClr val="000000"/>
                            </a:outerShdw>
                          </a:effectLst>
                        </a:rPr>
                        <a:t>Nr. Articole presa locală. Altele </a:t>
                      </a:r>
                      <a:r>
                        <a:rPr kumimoji="0" lang="en-US" sz="900" u="none" strike="noStrike" cap="none" normalizeH="0" baseline="0" dirty="0" smtClean="0">
                          <a:ln>
                            <a:noFill/>
                          </a:ln>
                          <a:solidFill>
                            <a:srgbClr val="FFFFCC"/>
                          </a:solidFill>
                          <a:effectLst>
                            <a:outerShdw blurRad="38100" dist="38100" dir="2700000" algn="tl">
                              <a:srgbClr val="000000"/>
                            </a:outerShdw>
                          </a:effectLst>
                        </a:rPr>
                        <a:t>**</a:t>
                      </a:r>
                      <a:endParaRPr kumimoji="0" lang="ro-RO" sz="9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900" u="none" strike="noStrike" cap="none" normalizeH="0" baseline="0" dirty="0" smtClean="0">
                          <a:ln>
                            <a:noFill/>
                          </a:ln>
                          <a:solidFill>
                            <a:srgbClr val="FFFFCC"/>
                          </a:solidFill>
                          <a:effectLst>
                            <a:outerShdw blurRad="38100" dist="38100" dir="2700000" algn="tl">
                              <a:srgbClr val="000000"/>
                            </a:outerShdw>
                          </a:effectLst>
                        </a:rPr>
                        <a:t>Nr. Emisiuni radio TV</a:t>
                      </a:r>
                      <a:endParaRPr kumimoji="0" lang="ro-RO" sz="9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o-RO" sz="900" u="none" strike="noStrike" cap="none" normalizeH="0" baseline="0" dirty="0" smtClean="0">
                          <a:ln>
                            <a:noFill/>
                          </a:ln>
                          <a:solidFill>
                            <a:srgbClr val="FFFFCC"/>
                          </a:solidFill>
                          <a:effectLst>
                            <a:outerShdw blurRad="38100" dist="38100" dir="2700000" algn="tl">
                              <a:srgbClr val="000000"/>
                            </a:outerShdw>
                          </a:effectLst>
                        </a:rPr>
                        <a:t>Altele</a:t>
                      </a:r>
                      <a:endParaRPr kumimoji="0" lang="en-US" sz="900" u="none" strike="noStrike" cap="none" normalizeH="0" baseline="0" dirty="0" smtClean="0">
                        <a:ln>
                          <a:noFill/>
                        </a:ln>
                        <a:solidFill>
                          <a:srgbClr val="FFFFCC"/>
                        </a:solidFill>
                        <a:effectLst>
                          <a:outerShdw blurRad="38100" dist="38100" dir="2700000" algn="tl">
                            <a:srgbClr val="000000"/>
                          </a:outerShdw>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900" u="none" strike="noStrike" cap="none" normalizeH="0" baseline="0" dirty="0" smtClean="0">
                        <a:ln>
                          <a:noFill/>
                        </a:ln>
                        <a:solidFill>
                          <a:srgbClr val="FFFFCC"/>
                        </a:solidFill>
                        <a:effectLst>
                          <a:outerShdw blurRad="38100" dist="38100" dir="2700000" algn="tl">
                            <a:srgbClr val="000000"/>
                          </a:outerShdw>
                        </a:effectLst>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r>
              <a:tr h="2856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r>
              <a:tr h="2687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u="none" strike="noStrike" cap="none" normalizeH="0" baseline="0" dirty="0" smtClean="0">
                          <a:ln>
                            <a:noFill/>
                          </a:ln>
                          <a:solidFill>
                            <a:srgbClr val="FFFFCC"/>
                          </a:solidFill>
                          <a:effectLst>
                            <a:outerShdw blurRad="38100" dist="38100" dir="2700000" algn="tl">
                              <a:srgbClr val="000000"/>
                            </a:outerShdw>
                          </a:effectLst>
                        </a:rPr>
                        <a:t>Total ***</a:t>
                      </a:r>
                      <a:endParaRPr kumimoji="0" lang="ro-RO" sz="1400" b="0" i="0" u="none" strike="noStrike" cap="none" normalizeH="0" baseline="0" dirty="0" smtClean="0">
                        <a:ln>
                          <a:noFill/>
                        </a:ln>
                        <a:solidFill>
                          <a:srgbClr val="FFFFCC"/>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o-RO"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solidFill>
                      <a:srgbClr val="FFC000"/>
                    </a:solidFill>
                  </a:tcPr>
                </a:tc>
              </a:tr>
            </a:tbl>
          </a:graphicData>
        </a:graphic>
      </p:graphicFrame>
      <p:sp>
        <p:nvSpPr>
          <p:cNvPr id="9" name="TextBox 8"/>
          <p:cNvSpPr txBox="1"/>
          <p:nvPr/>
        </p:nvSpPr>
        <p:spPr>
          <a:xfrm>
            <a:off x="304800" y="5410200"/>
            <a:ext cx="8534400" cy="276999"/>
          </a:xfrm>
          <a:prstGeom prst="rect">
            <a:avLst/>
          </a:prstGeom>
          <a:noFill/>
        </p:spPr>
        <p:txBody>
          <a:bodyPr wrap="square" rtlCol="0">
            <a:spAutoFit/>
          </a:bodyPr>
          <a:lstStyle/>
          <a:p>
            <a:r>
              <a:rPr lang="en-US" sz="1200" dirty="0" smtClean="0">
                <a:solidFill>
                  <a:srgbClr val="FFFFCC"/>
                </a:solidFill>
                <a:effectLst>
                  <a:outerShdw blurRad="38100" dist="38100" dir="2700000" algn="tl">
                    <a:srgbClr val="000000"/>
                  </a:outerShdw>
                </a:effectLst>
              </a:rPr>
              <a:t>**</a:t>
            </a:r>
            <a:r>
              <a:rPr lang="ro-RO" sz="1200" dirty="0" smtClean="0">
                <a:solidFill>
                  <a:srgbClr val="FFFFCC"/>
                </a:solidFill>
                <a:effectLst>
                  <a:outerShdw blurRad="38100" dist="38100" dir="2700000" algn="tl">
                    <a:srgbClr val="000000"/>
                  </a:outerShdw>
                </a:effectLst>
              </a:rPr>
              <a:t> vor fi listate şi alte materiale IEC în format electronic    </a:t>
            </a:r>
            <a:r>
              <a:rPr lang="en-US" sz="1200" dirty="0" smtClean="0">
                <a:solidFill>
                  <a:srgbClr val="FFFFCC"/>
                </a:solidFill>
                <a:effectLst>
                  <a:outerShdw blurRad="38100" dist="38100" dir="2700000" algn="tl">
                    <a:srgbClr val="000000"/>
                  </a:outerShdw>
                </a:effectLst>
              </a:rPr>
              <a:t>***</a:t>
            </a:r>
            <a:r>
              <a:rPr lang="ro-RO" sz="1200" dirty="0" smtClean="0">
                <a:solidFill>
                  <a:srgbClr val="FFFFCC"/>
                </a:solidFill>
                <a:effectLst>
                  <a:outerShdw blurRad="38100" dist="38100" dir="2700000" algn="tl">
                    <a:srgbClr val="000000"/>
                  </a:outerShdw>
                </a:effectLst>
              </a:rPr>
              <a:t>  se  va completa numai pentru categoria  </a:t>
            </a:r>
            <a:r>
              <a:rPr lang="ro-RO" sz="1200" b="1" dirty="0" smtClean="0">
                <a:solidFill>
                  <a:srgbClr val="FFFFCC"/>
                </a:solidFill>
                <a:effectLst>
                  <a:outerShdw blurRad="38100" dist="38100" dir="2700000" algn="tl">
                    <a:srgbClr val="000000"/>
                  </a:outerShdw>
                </a:effectLst>
              </a:rPr>
              <a:t>Număr materiale IEC</a:t>
            </a:r>
            <a:endParaRPr lang="ro-RO" sz="1200" b="1" dirty="0">
              <a:solidFill>
                <a:srgbClr val="FFFFCC"/>
              </a:solidFill>
            </a:endParaRPr>
          </a:p>
        </p:txBody>
      </p:sp>
      <p:sp>
        <p:nvSpPr>
          <p:cNvPr id="6" name="Rectangle 5"/>
          <p:cNvSpPr/>
          <p:nvPr/>
        </p:nvSpPr>
        <p:spPr>
          <a:xfrm>
            <a:off x="152400" y="1600200"/>
            <a:ext cx="2401811" cy="400110"/>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none">
            <a:spAutoFit/>
          </a:bodyPr>
          <a:lstStyle/>
          <a:p>
            <a:pPr marL="342900" indent="-342900" eaLnBrk="1" hangingPunct="1">
              <a:spcBef>
                <a:spcPct val="20000"/>
              </a:spcBef>
              <a:buClr>
                <a:schemeClr val="hlink"/>
              </a:buClr>
              <a:buSzPct val="80000"/>
              <a:defRPr/>
            </a:pPr>
            <a:r>
              <a:rPr lang="ro-RO" sz="2000" b="1" dirty="0" smtClean="0">
                <a:solidFill>
                  <a:srgbClr val="FFFFCC"/>
                </a:solidFill>
                <a:effectLst>
                  <a:outerShdw blurRad="38100" dist="38100" dir="2700000" algn="tl">
                    <a:srgbClr val="000000"/>
                  </a:outerShdw>
                </a:effectLst>
              </a:rPr>
              <a:t>Tabel de raportare</a:t>
            </a:r>
            <a:endParaRPr lang="en-US" sz="2000" b="1" dirty="0" smtClean="0">
              <a:solidFill>
                <a:srgbClr val="FFFFCC"/>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14400"/>
          </a:xfrm>
        </p:spPr>
        <p:txBody>
          <a:bodyPr/>
          <a:lstStyle/>
          <a:p>
            <a:pPr>
              <a:defRPr/>
            </a:pPr>
            <a:r>
              <a:rPr lang="ro-RO" sz="3200" dirty="0" smtClean="0">
                <a:solidFill>
                  <a:srgbClr val="FFC000"/>
                </a:solidFill>
                <a:latin typeface="Arial Black" pitchFamily="34" charset="0"/>
              </a:rPr>
              <a:t>INFORMAŢII DE CONTACT</a:t>
            </a:r>
            <a:endParaRPr lang="en-US" sz="3200" dirty="0">
              <a:solidFill>
                <a:srgbClr val="FFC000"/>
              </a:solidFill>
              <a:latin typeface="Arial Black" pitchFamily="34" charset="0"/>
            </a:endParaRPr>
          </a:p>
        </p:txBody>
      </p:sp>
      <p:sp>
        <p:nvSpPr>
          <p:cNvPr id="3" name="Content Placeholder 2"/>
          <p:cNvSpPr>
            <a:spLocks noGrp="1"/>
          </p:cNvSpPr>
          <p:nvPr>
            <p:ph idx="1"/>
          </p:nvPr>
        </p:nvSpPr>
        <p:spPr>
          <a:xfrm>
            <a:off x="457200" y="2362201"/>
            <a:ext cx="8229600" cy="1828800"/>
          </a:xfrm>
        </p:spPr>
        <p:txBody>
          <a:bodyPr/>
          <a:lstStyle/>
          <a:p>
            <a:pPr eaLnBrk="1" hangingPunct="1">
              <a:defRPr/>
            </a:pPr>
            <a:r>
              <a:rPr lang="ro-RO" sz="2400" b="1" dirty="0" smtClean="0">
                <a:solidFill>
                  <a:srgbClr val="FFC000"/>
                </a:solidFill>
              </a:rPr>
              <a:t>Către CRSP CLUJ: prin email: </a:t>
            </a:r>
            <a:r>
              <a:rPr lang="ro-RO" sz="2400" b="1" dirty="0" smtClean="0">
                <a:solidFill>
                  <a:srgbClr val="FFC000"/>
                </a:solidFill>
                <a:hlinkClick r:id="rId2"/>
              </a:rPr>
              <a:t>scolaracj</a:t>
            </a:r>
            <a:r>
              <a:rPr lang="en-US" sz="2400" b="1" dirty="0" smtClean="0">
                <a:solidFill>
                  <a:srgbClr val="FFC000"/>
                </a:solidFill>
                <a:hlinkClick r:id="rId2"/>
              </a:rPr>
              <a:t>@</a:t>
            </a:r>
            <a:r>
              <a:rPr lang="ro-RO" sz="2400" b="1" dirty="0" smtClean="0">
                <a:solidFill>
                  <a:srgbClr val="FFC000"/>
                </a:solidFill>
                <a:hlinkClick r:id="rId2"/>
              </a:rPr>
              <a:t>gmail.com</a:t>
            </a:r>
            <a:endParaRPr lang="ro-RO" sz="2400" b="1" dirty="0" smtClean="0">
              <a:solidFill>
                <a:srgbClr val="FFC000"/>
              </a:solidFill>
            </a:endParaRPr>
          </a:p>
          <a:p>
            <a:pPr eaLnBrk="1" hangingPunct="1">
              <a:buNone/>
              <a:defRPr/>
            </a:pPr>
            <a:endParaRPr lang="ro-RO" b="1" dirty="0" smtClean="0">
              <a:solidFill>
                <a:srgbClr val="FFC000"/>
              </a:solidFill>
            </a:endParaRPr>
          </a:p>
          <a:p>
            <a:pPr eaLnBrk="1" hangingPunct="1">
              <a:defRPr/>
            </a:pPr>
            <a:r>
              <a:rPr lang="ro-RO" sz="2400" b="1" dirty="0" smtClean="0">
                <a:solidFill>
                  <a:srgbClr val="FFC000"/>
                </a:solidFill>
              </a:rPr>
              <a:t>şi în cc către CNEPSS</a:t>
            </a:r>
            <a:endParaRPr lang="ro-RO" sz="2400" dirty="0" smtClean="0">
              <a:solidFill>
                <a:srgbClr val="FFC00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1"/>
            <a:ext cx="8229600" cy="533399"/>
          </a:xfrm>
        </p:spPr>
        <p:txBody>
          <a:bodyPr/>
          <a:lstStyle/>
          <a:p>
            <a:pPr algn="just">
              <a:defRPr/>
            </a:pPr>
            <a:r>
              <a:rPr lang="ro-RO" sz="3200" kern="1200" dirty="0" smtClean="0">
                <a:solidFill>
                  <a:srgbClr val="FFC000"/>
                </a:solidFill>
                <a:latin typeface="Arial Black" pitchFamily="34" charset="0"/>
              </a:rPr>
              <a:t>CUPRINS</a:t>
            </a:r>
            <a:endParaRPr lang="en-US" sz="3200" kern="1200" dirty="0">
              <a:solidFill>
                <a:srgbClr val="FFC000"/>
              </a:solidFill>
              <a:latin typeface="Arial Black" pitchFamily="34" charset="0"/>
            </a:endParaRPr>
          </a:p>
        </p:txBody>
      </p:sp>
      <p:pic>
        <p:nvPicPr>
          <p:cNvPr id="36865" name="Picture 1" descr="C:\Users\Asus\Desktop\campanie mediu 2021\images.jpg"/>
          <p:cNvPicPr>
            <a:picLocks noChangeAspect="1" noChangeArrowheads="1"/>
          </p:cNvPicPr>
          <p:nvPr/>
        </p:nvPicPr>
        <p:blipFill>
          <a:blip r:embed="rId2" cstate="print"/>
          <a:srcRect/>
          <a:stretch>
            <a:fillRect/>
          </a:stretch>
        </p:blipFill>
        <p:spPr bwMode="auto">
          <a:xfrm>
            <a:off x="7543800" y="304800"/>
            <a:ext cx="1600200" cy="2404672"/>
          </a:xfrm>
          <a:prstGeom prst="rect">
            <a:avLst/>
          </a:prstGeom>
          <a:noFill/>
        </p:spPr>
      </p:pic>
      <p:sp>
        <p:nvSpPr>
          <p:cNvPr id="6" name="Rectangle 5"/>
          <p:cNvSpPr/>
          <p:nvPr/>
        </p:nvSpPr>
        <p:spPr>
          <a:xfrm>
            <a:off x="457200" y="1447800"/>
            <a:ext cx="1141659"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Scopul</a:t>
            </a:r>
          </a:p>
        </p:txBody>
      </p:sp>
      <p:sp>
        <p:nvSpPr>
          <p:cNvPr id="7" name="Rectangle 6"/>
          <p:cNvSpPr/>
          <p:nvPr/>
        </p:nvSpPr>
        <p:spPr>
          <a:xfrm>
            <a:off x="457200" y="1905000"/>
            <a:ext cx="2755434"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Obiectivul</a:t>
            </a:r>
            <a:r>
              <a:rPr lang="en-US" sz="2000" dirty="0" smtClean="0">
                <a:solidFill>
                  <a:srgbClr val="FF9900"/>
                </a:solidFill>
                <a:effectLst>
                  <a:outerShdw blurRad="38100" dist="38100" dir="2700000" algn="tl">
                    <a:srgbClr val="000000">
                      <a:alpha val="43137"/>
                    </a:srgbClr>
                  </a:outerShdw>
                </a:effectLst>
                <a:latin typeface="Arial Black" pitchFamily="34" charset="0"/>
              </a:rPr>
              <a:t> general</a:t>
            </a:r>
            <a:endParaRPr lang="ro-RO" sz="2000" dirty="0" smtClean="0">
              <a:solidFill>
                <a:srgbClr val="FF9900"/>
              </a:solidFill>
              <a:effectLst>
                <a:outerShdw blurRad="38100" dist="38100" dir="2700000" algn="tl">
                  <a:srgbClr val="000000">
                    <a:alpha val="43137"/>
                  </a:srgbClr>
                </a:outerShdw>
              </a:effectLst>
              <a:latin typeface="Arial Black" pitchFamily="34" charset="0"/>
            </a:endParaRPr>
          </a:p>
        </p:txBody>
      </p:sp>
      <p:sp>
        <p:nvSpPr>
          <p:cNvPr id="8" name="Rectangle 7"/>
          <p:cNvSpPr/>
          <p:nvPr/>
        </p:nvSpPr>
        <p:spPr>
          <a:xfrm>
            <a:off x="457200" y="2362200"/>
            <a:ext cx="3143553"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en-US" sz="2000" dirty="0" err="1" smtClean="0">
                <a:solidFill>
                  <a:srgbClr val="FF9900"/>
                </a:solidFill>
                <a:effectLst>
                  <a:outerShdw blurRad="38100" dist="38100" dir="2700000" algn="tl">
                    <a:srgbClr val="000000">
                      <a:alpha val="43137"/>
                    </a:srgbClr>
                  </a:outerShdw>
                </a:effectLst>
                <a:latin typeface="Arial Black" pitchFamily="34" charset="0"/>
              </a:rPr>
              <a:t>Obiective</a:t>
            </a:r>
            <a:r>
              <a:rPr lang="ro-RO" sz="2000" dirty="0" smtClean="0">
                <a:solidFill>
                  <a:srgbClr val="FF9900"/>
                </a:solidFill>
                <a:effectLst>
                  <a:outerShdw blurRad="38100" dist="38100" dir="2700000" algn="tl">
                    <a:srgbClr val="000000">
                      <a:alpha val="43137"/>
                    </a:srgbClr>
                  </a:outerShdw>
                </a:effectLst>
                <a:latin typeface="Arial Black" pitchFamily="34" charset="0"/>
              </a:rPr>
              <a:t>le</a:t>
            </a:r>
            <a:r>
              <a:rPr lang="en-US" sz="2000" dirty="0" smtClean="0">
                <a:solidFill>
                  <a:srgbClr val="FF9900"/>
                </a:solidFill>
                <a:effectLst>
                  <a:outerShdw blurRad="38100" dist="38100" dir="2700000" algn="tl">
                    <a:srgbClr val="000000">
                      <a:alpha val="43137"/>
                    </a:srgbClr>
                  </a:outerShdw>
                </a:effectLst>
                <a:latin typeface="Arial Black" pitchFamily="34" charset="0"/>
              </a:rPr>
              <a:t> </a:t>
            </a:r>
            <a:r>
              <a:rPr lang="en-US" sz="2000" dirty="0" err="1" smtClean="0">
                <a:solidFill>
                  <a:srgbClr val="FF9900"/>
                </a:solidFill>
                <a:effectLst>
                  <a:outerShdw blurRad="38100" dist="38100" dir="2700000" algn="tl">
                    <a:srgbClr val="000000">
                      <a:alpha val="43137"/>
                    </a:srgbClr>
                  </a:outerShdw>
                </a:effectLst>
                <a:latin typeface="Arial Black" pitchFamily="34" charset="0"/>
              </a:rPr>
              <a:t>specifice</a:t>
            </a:r>
            <a:endParaRPr lang="ro-RO" sz="2000" dirty="0" smtClean="0">
              <a:solidFill>
                <a:srgbClr val="FF9900"/>
              </a:solidFill>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457200" y="2819400"/>
            <a:ext cx="4913076"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en-US" sz="2000" dirty="0" err="1" smtClean="0">
                <a:solidFill>
                  <a:srgbClr val="FF9900"/>
                </a:solidFill>
                <a:effectLst>
                  <a:outerShdw blurRad="38100" dist="38100" dir="2700000" algn="tl">
                    <a:srgbClr val="000000">
                      <a:alpha val="43137"/>
                    </a:srgbClr>
                  </a:outerShdw>
                </a:effectLst>
                <a:latin typeface="Arial Black" pitchFamily="34" charset="0"/>
              </a:rPr>
              <a:t>Perioada</a:t>
            </a:r>
            <a:r>
              <a:rPr lang="en-US" sz="2000" dirty="0" smtClean="0">
                <a:solidFill>
                  <a:srgbClr val="FF9900"/>
                </a:solidFill>
                <a:effectLst>
                  <a:outerShdw blurRad="38100" dist="38100" dir="2700000" algn="tl">
                    <a:srgbClr val="000000">
                      <a:alpha val="43137"/>
                    </a:srgbClr>
                  </a:outerShdw>
                </a:effectLst>
                <a:latin typeface="Arial Black" pitchFamily="34" charset="0"/>
              </a:rPr>
              <a:t> de </a:t>
            </a:r>
            <a:r>
              <a:rPr lang="en-US" sz="2000" dirty="0" err="1" smtClean="0">
                <a:solidFill>
                  <a:srgbClr val="FF9900"/>
                </a:solidFill>
                <a:effectLst>
                  <a:outerShdw blurRad="38100" dist="38100" dir="2700000" algn="tl">
                    <a:srgbClr val="000000">
                      <a:alpha val="43137"/>
                    </a:srgbClr>
                  </a:outerShdw>
                </a:effectLst>
                <a:latin typeface="Arial Black" pitchFamily="34" charset="0"/>
              </a:rPr>
              <a:t>derulare</a:t>
            </a:r>
            <a:r>
              <a:rPr lang="en-US" sz="2000" dirty="0" smtClean="0">
                <a:solidFill>
                  <a:srgbClr val="FF9900"/>
                </a:solidFill>
                <a:effectLst>
                  <a:outerShdw blurRad="38100" dist="38100" dir="2700000" algn="tl">
                    <a:srgbClr val="000000">
                      <a:alpha val="43137"/>
                    </a:srgbClr>
                  </a:outerShdw>
                </a:effectLst>
                <a:latin typeface="Arial Black" pitchFamily="34" charset="0"/>
              </a:rPr>
              <a:t> a </a:t>
            </a:r>
            <a:r>
              <a:rPr lang="en-US" sz="2000" dirty="0" err="1" smtClean="0">
                <a:solidFill>
                  <a:srgbClr val="FF9900"/>
                </a:solidFill>
                <a:effectLst>
                  <a:outerShdw blurRad="38100" dist="38100" dir="2700000" algn="tl">
                    <a:srgbClr val="000000">
                      <a:alpha val="43137"/>
                    </a:srgbClr>
                  </a:outerShdw>
                </a:effectLst>
                <a:latin typeface="Arial Black" pitchFamily="34" charset="0"/>
              </a:rPr>
              <a:t>campaniei</a:t>
            </a:r>
            <a:endParaRPr lang="en-US" sz="2000" dirty="0" smtClean="0">
              <a:solidFill>
                <a:srgbClr val="FF9900"/>
              </a:solidFill>
              <a:effectLst>
                <a:outerShdw blurRad="38100" dist="38100" dir="2700000" algn="tl">
                  <a:srgbClr val="000000">
                    <a:alpha val="43137"/>
                  </a:srgbClr>
                </a:outerShdw>
              </a:effectLst>
              <a:latin typeface="Arial Black" pitchFamily="34" charset="0"/>
            </a:endParaRPr>
          </a:p>
        </p:txBody>
      </p:sp>
      <p:sp>
        <p:nvSpPr>
          <p:cNvPr id="10" name="Rectangle 9"/>
          <p:cNvSpPr/>
          <p:nvPr/>
        </p:nvSpPr>
        <p:spPr>
          <a:xfrm>
            <a:off x="457200" y="3276600"/>
            <a:ext cx="2938625"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en-US" sz="2000" dirty="0" err="1" smtClean="0">
                <a:solidFill>
                  <a:srgbClr val="FF9900"/>
                </a:solidFill>
                <a:effectLst>
                  <a:outerShdw blurRad="38100" dist="38100" dir="2700000" algn="tl">
                    <a:srgbClr val="000000">
                      <a:alpha val="43137"/>
                    </a:srgbClr>
                  </a:outerShdw>
                </a:effectLst>
                <a:latin typeface="Arial Black" pitchFamily="34" charset="0"/>
              </a:rPr>
              <a:t>Sloganul</a:t>
            </a:r>
            <a:r>
              <a:rPr lang="ro-RO" sz="2000" dirty="0" smtClean="0">
                <a:solidFill>
                  <a:srgbClr val="FFFFCC"/>
                </a:solidFill>
                <a:effectLst>
                  <a:outerShdw blurRad="38100" dist="38100" dir="2700000" algn="tl">
                    <a:srgbClr val="000000">
                      <a:alpha val="43137"/>
                    </a:srgbClr>
                  </a:outerShdw>
                </a:effectLst>
                <a:latin typeface="Arial Black" pitchFamily="34" charset="0"/>
              </a:rPr>
              <a:t> </a:t>
            </a:r>
            <a:r>
              <a:rPr lang="ro-RO" sz="2000" dirty="0" smtClean="0">
                <a:solidFill>
                  <a:srgbClr val="FF9900"/>
                </a:solidFill>
                <a:effectLst>
                  <a:outerShdw blurRad="38100" dist="38100" dir="2700000" algn="tl">
                    <a:srgbClr val="000000">
                      <a:alpha val="43137"/>
                    </a:srgbClr>
                  </a:outerShdw>
                </a:effectLst>
                <a:latin typeface="Arial Black" pitchFamily="34" charset="0"/>
              </a:rPr>
              <a:t>campaniei</a:t>
            </a:r>
          </a:p>
        </p:txBody>
      </p:sp>
      <p:sp>
        <p:nvSpPr>
          <p:cNvPr id="11" name="Rectangle 10"/>
          <p:cNvSpPr/>
          <p:nvPr/>
        </p:nvSpPr>
        <p:spPr>
          <a:xfrm>
            <a:off x="457200" y="3733800"/>
            <a:ext cx="70866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Mesajele</a:t>
            </a:r>
            <a:r>
              <a:rPr lang="en-US" sz="2000" dirty="0" smtClean="0">
                <a:solidFill>
                  <a:srgbClr val="FF9900"/>
                </a:solidFill>
                <a:effectLst>
                  <a:outerShdw blurRad="38100" dist="38100" dir="2700000" algn="tl">
                    <a:srgbClr val="000000">
                      <a:alpha val="43137"/>
                    </a:srgbClr>
                  </a:outerShdw>
                </a:effectLst>
                <a:latin typeface="Arial Black" pitchFamily="34" charset="0"/>
              </a:rPr>
              <a:t> </a:t>
            </a:r>
            <a:r>
              <a:rPr lang="en-US" sz="2000" dirty="0" err="1" smtClean="0">
                <a:solidFill>
                  <a:srgbClr val="FF9900"/>
                </a:solidFill>
                <a:effectLst>
                  <a:outerShdw blurRad="38100" dist="38100" dir="2700000" algn="tl">
                    <a:srgbClr val="000000">
                      <a:alpha val="43137"/>
                    </a:srgbClr>
                  </a:outerShdw>
                </a:effectLst>
                <a:latin typeface="Arial Black" pitchFamily="34" charset="0"/>
              </a:rPr>
              <a:t>cheie</a:t>
            </a:r>
            <a:r>
              <a:rPr lang="en-US" sz="2000" dirty="0" smtClean="0">
                <a:solidFill>
                  <a:srgbClr val="FF9900"/>
                </a:solidFill>
                <a:effectLst>
                  <a:outerShdw blurRad="38100" dist="38100" dir="2700000" algn="tl">
                    <a:srgbClr val="000000">
                      <a:alpha val="43137"/>
                    </a:srgbClr>
                  </a:outerShdw>
                </a:effectLst>
                <a:latin typeface="Arial Black" pitchFamily="34" charset="0"/>
              </a:rPr>
              <a:t> </a:t>
            </a:r>
            <a:r>
              <a:rPr lang="ro-RO" sz="2000" dirty="0" smtClean="0">
                <a:solidFill>
                  <a:srgbClr val="FF9900"/>
                </a:solidFill>
                <a:effectLst>
                  <a:outerShdw blurRad="38100" dist="38100" dir="2700000" algn="tl">
                    <a:srgbClr val="000000">
                      <a:alpha val="43137"/>
                    </a:srgbClr>
                  </a:outerShdw>
                </a:effectLst>
                <a:latin typeface="Arial Black" pitchFamily="34" charset="0"/>
              </a:rPr>
              <a:t>î</a:t>
            </a:r>
            <a:r>
              <a:rPr lang="en-US" sz="2000" dirty="0" smtClean="0">
                <a:solidFill>
                  <a:srgbClr val="FF9900"/>
                </a:solidFill>
                <a:effectLst>
                  <a:outerShdw blurRad="38100" dist="38100" dir="2700000" algn="tl">
                    <a:srgbClr val="000000">
                      <a:alpha val="43137"/>
                    </a:srgbClr>
                  </a:outerShdw>
                </a:effectLst>
                <a:latin typeface="Arial Black" pitchFamily="34" charset="0"/>
              </a:rPr>
              <a:t>n </a:t>
            </a:r>
            <a:r>
              <a:rPr lang="en-US" sz="2000" dirty="0" err="1" smtClean="0">
                <a:solidFill>
                  <a:srgbClr val="FF9900"/>
                </a:solidFill>
                <a:effectLst>
                  <a:outerShdw blurRad="38100" dist="38100" dir="2700000" algn="tl">
                    <a:srgbClr val="000000">
                      <a:alpha val="43137"/>
                    </a:srgbClr>
                  </a:outerShdw>
                </a:effectLst>
                <a:latin typeface="Arial Black" pitchFamily="34" charset="0"/>
              </a:rPr>
              <a:t>raport</a:t>
            </a:r>
            <a:r>
              <a:rPr lang="en-US" sz="2000" dirty="0" smtClean="0">
                <a:solidFill>
                  <a:srgbClr val="FF9900"/>
                </a:solidFill>
                <a:effectLst>
                  <a:outerShdw blurRad="38100" dist="38100" dir="2700000" algn="tl">
                    <a:srgbClr val="000000">
                      <a:alpha val="43137"/>
                    </a:srgbClr>
                  </a:outerShdw>
                </a:effectLst>
                <a:latin typeface="Arial Black" pitchFamily="34" charset="0"/>
              </a:rPr>
              <a:t> cu </a:t>
            </a:r>
            <a:r>
              <a:rPr lang="en-US" sz="2000" dirty="0" err="1" smtClean="0">
                <a:solidFill>
                  <a:srgbClr val="FF9900"/>
                </a:solidFill>
                <a:effectLst>
                  <a:outerShdw blurRad="38100" dist="38100" dir="2700000" algn="tl">
                    <a:srgbClr val="000000">
                      <a:alpha val="43137"/>
                    </a:srgbClr>
                  </a:outerShdw>
                </a:effectLst>
                <a:latin typeface="Arial Black" pitchFamily="34" charset="0"/>
              </a:rPr>
              <a:t>obiectivele</a:t>
            </a:r>
            <a:r>
              <a:rPr lang="en-US" sz="2000" dirty="0" smtClean="0">
                <a:solidFill>
                  <a:srgbClr val="FF9900"/>
                </a:solidFill>
                <a:effectLst>
                  <a:outerShdw blurRad="38100" dist="38100" dir="2700000" algn="tl">
                    <a:srgbClr val="000000">
                      <a:alpha val="43137"/>
                    </a:srgbClr>
                  </a:outerShdw>
                </a:effectLst>
                <a:latin typeface="Arial Black" pitchFamily="34" charset="0"/>
              </a:rPr>
              <a:t> </a:t>
            </a:r>
            <a:r>
              <a:rPr lang="ro-RO" sz="2000" dirty="0" smtClean="0">
                <a:solidFill>
                  <a:srgbClr val="FF9900"/>
                </a:solidFill>
                <a:effectLst>
                  <a:outerShdw blurRad="38100" dist="38100" dir="2700000" algn="tl">
                    <a:srgbClr val="000000">
                      <a:alpha val="43137"/>
                    </a:srgbClr>
                  </a:outerShdw>
                </a:effectLst>
                <a:latin typeface="Arial Black" pitchFamily="34" charset="0"/>
              </a:rPr>
              <a:t>specifice</a:t>
            </a:r>
          </a:p>
        </p:txBody>
      </p:sp>
      <p:sp>
        <p:nvSpPr>
          <p:cNvPr id="12" name="Rectangle 11"/>
          <p:cNvSpPr/>
          <p:nvPr/>
        </p:nvSpPr>
        <p:spPr>
          <a:xfrm>
            <a:off x="457200" y="4191000"/>
            <a:ext cx="2230611"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Grupu</a:t>
            </a:r>
            <a:r>
              <a:rPr lang="en-US" sz="2000" dirty="0" smtClean="0">
                <a:solidFill>
                  <a:srgbClr val="FF9900"/>
                </a:solidFill>
                <a:effectLst>
                  <a:outerShdw blurRad="38100" dist="38100" dir="2700000" algn="tl">
                    <a:srgbClr val="000000">
                      <a:alpha val="43137"/>
                    </a:srgbClr>
                  </a:outerShdw>
                </a:effectLst>
                <a:latin typeface="Arial Black" pitchFamily="34" charset="0"/>
              </a:rPr>
              <a:t>rile</a:t>
            </a:r>
            <a:r>
              <a:rPr lang="ro-RO" sz="2000" dirty="0" smtClean="0">
                <a:solidFill>
                  <a:srgbClr val="FF9900"/>
                </a:solidFill>
                <a:effectLst>
                  <a:outerShdw blurRad="38100" dist="38100" dir="2700000" algn="tl">
                    <a:srgbClr val="000000">
                      <a:alpha val="43137"/>
                    </a:srgbClr>
                  </a:outerShdw>
                </a:effectLst>
                <a:latin typeface="Arial Black" pitchFamily="34" charset="0"/>
              </a:rPr>
              <a:t> ţintă</a:t>
            </a:r>
          </a:p>
        </p:txBody>
      </p:sp>
      <p:sp>
        <p:nvSpPr>
          <p:cNvPr id="13" name="Rectangle 12"/>
          <p:cNvSpPr/>
          <p:nvPr/>
        </p:nvSpPr>
        <p:spPr>
          <a:xfrm>
            <a:off x="457200" y="4648200"/>
            <a:ext cx="2662908"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Activităţi posibile</a:t>
            </a:r>
          </a:p>
        </p:txBody>
      </p:sp>
      <p:sp>
        <p:nvSpPr>
          <p:cNvPr id="14" name="Rectangle 13"/>
          <p:cNvSpPr/>
          <p:nvPr/>
        </p:nvSpPr>
        <p:spPr>
          <a:xfrm>
            <a:off x="457200" y="5105400"/>
            <a:ext cx="2587953"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Parteneri posibili</a:t>
            </a:r>
          </a:p>
        </p:txBody>
      </p:sp>
      <p:sp>
        <p:nvSpPr>
          <p:cNvPr id="15" name="Rectangle 14"/>
          <p:cNvSpPr/>
          <p:nvPr/>
        </p:nvSpPr>
        <p:spPr>
          <a:xfrm>
            <a:off x="457200" y="5562600"/>
            <a:ext cx="3820020"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Indicatori de monitorizare</a:t>
            </a:r>
          </a:p>
        </p:txBody>
      </p:sp>
      <p:sp>
        <p:nvSpPr>
          <p:cNvPr id="18" name="Rectangle 17"/>
          <p:cNvSpPr/>
          <p:nvPr/>
        </p:nvSpPr>
        <p:spPr>
          <a:xfrm>
            <a:off x="457200" y="6457890"/>
            <a:ext cx="3158622"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Informaţii de contact</a:t>
            </a:r>
            <a:endParaRPr lang="en-US" sz="2000" dirty="0">
              <a:solidFill>
                <a:srgbClr val="FF9900"/>
              </a:solidFill>
              <a:effectLst>
                <a:outerShdw blurRad="38100" dist="38100" dir="2700000" algn="tl">
                  <a:srgbClr val="000000">
                    <a:alpha val="43137"/>
                  </a:srgbClr>
                </a:outerShdw>
              </a:effectLst>
              <a:latin typeface="Arial Black" pitchFamily="34" charset="0"/>
            </a:endParaRPr>
          </a:p>
        </p:txBody>
      </p:sp>
      <p:sp>
        <p:nvSpPr>
          <p:cNvPr id="19" name="Rectangle 18"/>
          <p:cNvSpPr/>
          <p:nvPr/>
        </p:nvSpPr>
        <p:spPr>
          <a:xfrm>
            <a:off x="457200" y="6019800"/>
            <a:ext cx="3358868"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Termenul de raportare</a:t>
            </a:r>
          </a:p>
        </p:txBody>
      </p:sp>
      <p:sp>
        <p:nvSpPr>
          <p:cNvPr id="21" name="TextBox 20"/>
          <p:cNvSpPr txBox="1"/>
          <p:nvPr/>
        </p:nvSpPr>
        <p:spPr>
          <a:xfrm>
            <a:off x="457200" y="533400"/>
            <a:ext cx="274320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Introducere</a:t>
            </a:r>
            <a:endParaRPr lang="en-US" sz="2000" dirty="0" smtClean="0">
              <a:solidFill>
                <a:srgbClr val="FF9900"/>
              </a:solidFill>
              <a:effectLst>
                <a:outerShdw blurRad="38100" dist="38100" dir="2700000" algn="tl">
                  <a:srgbClr val="000000">
                    <a:alpha val="43137"/>
                  </a:srgbClr>
                </a:outerShdw>
              </a:effectLst>
              <a:latin typeface="Arial Black" pitchFamily="34" charset="0"/>
            </a:endParaRPr>
          </a:p>
        </p:txBody>
      </p:sp>
      <p:sp>
        <p:nvSpPr>
          <p:cNvPr id="22" name="TextBox 21"/>
          <p:cNvSpPr txBox="1"/>
          <p:nvPr/>
        </p:nvSpPr>
        <p:spPr>
          <a:xfrm>
            <a:off x="457200" y="990600"/>
            <a:ext cx="2495235"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buClr>
                <a:schemeClr val="tx1"/>
              </a:buClr>
            </a:pPr>
            <a:r>
              <a:rPr lang="ro-RO" sz="2000" dirty="0" smtClean="0">
                <a:solidFill>
                  <a:srgbClr val="FF9900"/>
                </a:solidFill>
                <a:effectLst>
                  <a:outerShdw blurRad="38100" dist="38100" dir="2700000" algn="tl">
                    <a:srgbClr val="000000">
                      <a:alpha val="43137"/>
                    </a:srgbClr>
                  </a:outerShdw>
                </a:effectLst>
                <a:latin typeface="Arial Black" pitchFamily="34" charset="0"/>
              </a:rPr>
              <a:t>Tema campaniei</a:t>
            </a:r>
            <a:endParaRPr lang="en-US" sz="2000" dirty="0" smtClean="0">
              <a:solidFill>
                <a:srgbClr val="FF9900"/>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191000" cy="636587"/>
          </a:xfrm>
        </p:spPr>
        <p:txBody>
          <a:bodyPr/>
          <a:lstStyle/>
          <a:p>
            <a:pPr algn="just">
              <a:defRPr/>
            </a:pPr>
            <a:r>
              <a:rPr lang="ro-RO" sz="3200" kern="1200" dirty="0" smtClean="0">
                <a:solidFill>
                  <a:srgbClr val="FFC000"/>
                </a:solidFill>
                <a:latin typeface="Arial Black" pitchFamily="34" charset="0"/>
              </a:rPr>
              <a:t>INTRODUCERE</a:t>
            </a:r>
            <a:endParaRPr lang="en-US" sz="3200" kern="1200" dirty="0">
              <a:solidFill>
                <a:srgbClr val="FFC000"/>
              </a:solidFill>
              <a:latin typeface="Arial Black" pitchFamily="34" charset="0"/>
            </a:endParaRPr>
          </a:p>
        </p:txBody>
      </p:sp>
      <p:sp>
        <p:nvSpPr>
          <p:cNvPr id="3" name="Content Placeholder 2"/>
          <p:cNvSpPr>
            <a:spLocks noGrp="1"/>
          </p:cNvSpPr>
          <p:nvPr>
            <p:ph idx="1"/>
          </p:nvPr>
        </p:nvSpPr>
        <p:spPr>
          <a:xfrm>
            <a:off x="381000" y="4876800"/>
            <a:ext cx="8686800" cy="914400"/>
          </a:xfrm>
          <a:solidFill>
            <a:srgbClr val="FF9900"/>
          </a:solidFill>
          <a:ln/>
        </p:spPr>
        <p:style>
          <a:lnRef idx="0">
            <a:schemeClr val="accent1"/>
          </a:lnRef>
          <a:fillRef idx="3">
            <a:schemeClr val="accent1"/>
          </a:fillRef>
          <a:effectRef idx="3">
            <a:schemeClr val="accent1"/>
          </a:effectRef>
          <a:fontRef idx="minor">
            <a:schemeClr val="lt1"/>
          </a:fontRef>
        </p:style>
        <p:txBody>
          <a:bodyPr/>
          <a:lstStyle/>
          <a:p>
            <a:pPr algn="just">
              <a:spcBef>
                <a:spcPts val="1200"/>
              </a:spcBef>
              <a:spcAft>
                <a:spcPts val="1200"/>
              </a:spcAft>
              <a:buClr>
                <a:schemeClr val="tx1"/>
              </a:buClr>
              <a:buFont typeface="Arial" pitchFamily="34" charset="0"/>
              <a:buChar char="•"/>
            </a:pPr>
            <a:r>
              <a:rPr lang="ro-RO" sz="2400" dirty="0" smtClean="0">
                <a:solidFill>
                  <a:srgbClr val="FFFFCC"/>
                </a:solidFill>
                <a:latin typeface="Arial Black" pitchFamily="34" charset="0"/>
              </a:rPr>
              <a:t>Legătura dintre expunerea la soare şi cancerele de piele a fost descoperită abia în 1956</a:t>
            </a:r>
            <a:r>
              <a:rPr lang="en-US" sz="2400" baseline="30000" dirty="0" smtClean="0"/>
              <a:t> [1]</a:t>
            </a:r>
            <a:endParaRPr lang="ro-RO" sz="2400" dirty="0" smtClean="0">
              <a:solidFill>
                <a:srgbClr val="FFFFCC"/>
              </a:solidFill>
              <a:latin typeface="Arial Black" pitchFamily="34" charset="0"/>
            </a:endParaRPr>
          </a:p>
        </p:txBody>
      </p:sp>
      <p:sp>
        <p:nvSpPr>
          <p:cNvPr id="4" name="Rectangle 3"/>
          <p:cNvSpPr/>
          <p:nvPr/>
        </p:nvSpPr>
        <p:spPr>
          <a:xfrm>
            <a:off x="304800" y="1066800"/>
            <a:ext cx="8686800" cy="2308324"/>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lgn="just">
              <a:spcBef>
                <a:spcPts val="1200"/>
              </a:spcBef>
              <a:spcAft>
                <a:spcPts val="1200"/>
              </a:spcAft>
              <a:buClr>
                <a:schemeClr val="tx1"/>
              </a:buClr>
              <a:buSzPct val="80000"/>
              <a:buFont typeface="Arial" pitchFamily="34" charset="0"/>
              <a:buChar char="•"/>
            </a:pPr>
            <a:r>
              <a:rPr lang="ro-RO" sz="2400" dirty="0" smtClean="0">
                <a:solidFill>
                  <a:srgbClr val="FFFFCC"/>
                </a:solidFill>
                <a:effectLst>
                  <a:outerShdw blurRad="38100" dist="38100" dir="2700000" algn="tl">
                    <a:srgbClr val="000000"/>
                  </a:outerShdw>
                </a:effectLst>
                <a:latin typeface="Arial Black" pitchFamily="34" charset="0"/>
              </a:rPr>
              <a:t>Organizaţia Mondială a Sănătăţii estimează că există în prezent pe lângă melanoame şi peste un milion de cazuri de cancer de piele nonmelanom în fiecare an, ceea ce face din cancerul de piele cea mai comună formă de cancer din lume </a:t>
            </a:r>
            <a:r>
              <a:rPr lang="en-US" sz="2400" baseline="30000" dirty="0" smtClean="0">
                <a:effectLst>
                  <a:outerShdw blurRad="38100" dist="38100" dir="2700000" algn="tl">
                    <a:srgbClr val="000000"/>
                  </a:outerShdw>
                </a:effectLst>
              </a:rPr>
              <a:t>[1]</a:t>
            </a:r>
            <a:endParaRPr lang="ro-RO" sz="2400" baseline="30000" dirty="0" smtClean="0">
              <a:effectLst>
                <a:outerShdw blurRad="38100" dist="38100" dir="2700000" algn="tl">
                  <a:srgbClr val="000000"/>
                </a:outerShdw>
              </a:effectLst>
            </a:endParaRPr>
          </a:p>
        </p:txBody>
      </p:sp>
      <p:sp>
        <p:nvSpPr>
          <p:cNvPr id="5" name="Rectangle 4"/>
          <p:cNvSpPr/>
          <p:nvPr/>
        </p:nvSpPr>
        <p:spPr>
          <a:xfrm>
            <a:off x="304800" y="3733800"/>
            <a:ext cx="8686800" cy="830997"/>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lgn="just">
              <a:spcBef>
                <a:spcPts val="1200"/>
              </a:spcBef>
              <a:spcAft>
                <a:spcPts val="1200"/>
              </a:spcAft>
              <a:buClr>
                <a:schemeClr val="tx1"/>
              </a:buClr>
              <a:buSzPct val="80000"/>
              <a:buFont typeface="Arial" pitchFamily="34" charset="0"/>
              <a:buChar char="•"/>
            </a:pPr>
            <a:r>
              <a:rPr lang="ro-RO" sz="2400" dirty="0" smtClean="0">
                <a:solidFill>
                  <a:srgbClr val="FFFFCC"/>
                </a:solidFill>
                <a:effectLst>
                  <a:outerShdw blurRad="38100" dist="38100" dir="2700000" algn="tl">
                    <a:srgbClr val="000000"/>
                  </a:outerShdw>
                </a:effectLst>
                <a:latin typeface="Arial Black" pitchFamily="34" charset="0"/>
              </a:rPr>
              <a:t>O persoană moare de cancer de piele la fiecare 4 minute</a:t>
            </a:r>
            <a:r>
              <a:rPr lang="en-US" sz="2400" baseline="30000" dirty="0" smtClean="0"/>
              <a:t> </a:t>
            </a:r>
            <a:r>
              <a:rPr lang="en-US" sz="2400" baseline="30000" dirty="0" smtClean="0">
                <a:effectLst>
                  <a:outerShdw blurRad="38100" dist="38100" dir="2700000" algn="tl">
                    <a:srgbClr val="000000"/>
                  </a:outerShdw>
                </a:effectLst>
              </a:rPr>
              <a:t>[1]</a:t>
            </a:r>
            <a:endParaRPr lang="ro-RO" sz="2400" baseline="30000" dirty="0" smtClean="0">
              <a:effectLst>
                <a:outerShdw blurRad="38100" dist="38100" dir="2700000" algn="tl">
                  <a:srgbClr val="000000"/>
                </a:outerShdw>
              </a:effectLst>
            </a:endParaRPr>
          </a:p>
        </p:txBody>
      </p:sp>
      <p:sp>
        <p:nvSpPr>
          <p:cNvPr id="6" name="Rectangle 5"/>
          <p:cNvSpPr/>
          <p:nvPr/>
        </p:nvSpPr>
        <p:spPr>
          <a:xfrm>
            <a:off x="304800" y="6096000"/>
            <a:ext cx="8686800" cy="400110"/>
          </a:xfrm>
          <a:prstGeom prst="rect">
            <a:avLst/>
          </a:prstGeom>
        </p:spPr>
        <p:txBody>
          <a:bodyPr wrap="square">
            <a:spAutoFit/>
          </a:bodyPr>
          <a:lstStyle/>
          <a:p>
            <a:pPr>
              <a:buNone/>
            </a:pPr>
            <a:r>
              <a:rPr lang="ro-RO" sz="1000" dirty="0" smtClean="0">
                <a:solidFill>
                  <a:srgbClr val="FFFFCC"/>
                </a:solidFill>
                <a:effectLst>
                  <a:outerShdw blurRad="38100" dist="38100" dir="2700000" algn="tl">
                    <a:srgbClr val="000000">
                      <a:alpha val="43137"/>
                    </a:srgbClr>
                  </a:outerShdw>
                </a:effectLst>
                <a:latin typeface="Arial Black" pitchFamily="34" charset="0"/>
              </a:rPr>
              <a:t>[1] Global Coalition | Euromelanoma | 2020 Melanoma Skin Cancer Report, </a:t>
            </a:r>
            <a:r>
              <a:rPr lang="ro-RO" sz="1000" dirty="0" smtClean="0">
                <a:solidFill>
                  <a:srgbClr val="FFFFCC"/>
                </a:solidFill>
                <a:effectLst>
                  <a:outerShdw blurRad="38100" dist="38100" dir="2700000" algn="tl">
                    <a:srgbClr val="000000">
                      <a:alpha val="43137"/>
                    </a:srgbClr>
                  </a:outerShdw>
                </a:effectLst>
                <a:latin typeface="Arial Black" pitchFamily="34" charset="0"/>
                <a:hlinkClick r:id="rId2"/>
              </a:rPr>
              <a:t>https://spotthedot.org/wp2019/wp-content/uploads/2020/04/2020-campaign-report-GC-version-FINAL.pdf</a:t>
            </a:r>
            <a:endParaRPr lang="ro-RO" sz="1000" dirty="0" smtClean="0">
              <a:solidFill>
                <a:srgbClr val="FFFFCC"/>
              </a:solidFill>
              <a:effectLst>
                <a:outerShdw blurRad="38100" dist="38100" dir="2700000" algn="tl">
                  <a:srgbClr val="000000">
                    <a:alpha val="43137"/>
                  </a:srgbClr>
                </a:outerShdw>
              </a:effectLst>
              <a:latin typeface="Arial Black" pitchFamily="34" charset="0"/>
            </a:endParaRPr>
          </a:p>
        </p:txBody>
      </p:sp>
      <p:cxnSp>
        <p:nvCxnSpPr>
          <p:cNvPr id="8" name="Straight Connector 7"/>
          <p:cNvCxnSpPr/>
          <p:nvPr/>
        </p:nvCxnSpPr>
        <p:spPr bwMode="auto">
          <a:xfrm>
            <a:off x="381000" y="6019800"/>
            <a:ext cx="2819400"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305800" cy="1981200"/>
          </a:xfrm>
          <a:solidFill>
            <a:srgbClr val="FF9900"/>
          </a:solidFill>
        </p:spPr>
        <p:style>
          <a:lnRef idx="0">
            <a:schemeClr val="accent6"/>
          </a:lnRef>
          <a:fillRef idx="3">
            <a:schemeClr val="accent6"/>
          </a:fillRef>
          <a:effectRef idx="3">
            <a:schemeClr val="accent6"/>
          </a:effectRef>
          <a:fontRef idx="minor">
            <a:schemeClr val="lt1"/>
          </a:fontRef>
        </p:style>
        <p:txBody>
          <a:bodyPr/>
          <a:lstStyle/>
          <a:p>
            <a:pPr algn="just">
              <a:spcBef>
                <a:spcPts val="1200"/>
              </a:spcBef>
              <a:spcAft>
                <a:spcPts val="1200"/>
              </a:spcAft>
              <a:buClr>
                <a:schemeClr val="tx1"/>
              </a:buClr>
              <a:buFont typeface="Arial" pitchFamily="34" charset="0"/>
              <a:buChar char="•"/>
            </a:pPr>
            <a:r>
              <a:rPr lang="ro-RO" sz="2400" kern="1200" dirty="0" smtClean="0">
                <a:solidFill>
                  <a:srgbClr val="FFFFCC"/>
                </a:solidFill>
                <a:latin typeface="Arial Black" pitchFamily="34" charset="0"/>
              </a:rPr>
              <a:t>Intr-o </a:t>
            </a:r>
            <a:r>
              <a:rPr lang="ro-RO" sz="2400" dirty="0" smtClean="0">
                <a:solidFill>
                  <a:srgbClr val="FFFFCC"/>
                </a:solidFill>
                <a:latin typeface="Arial Black" pitchFamily="34" charset="0"/>
              </a:rPr>
              <a:t>ierarhie a ratei standardizate a incidenţei melanomului malign la ambele sexe pentru toate vârstele, intr-un număr de 42 de ţări din Europa într-o ordine descrescătoare, România s-a situat pe locul 36</a:t>
            </a:r>
            <a:r>
              <a:rPr lang="en-US" sz="2400" baseline="30000" dirty="0" smtClean="0">
                <a:solidFill>
                  <a:srgbClr val="FFFFCC"/>
                </a:solidFill>
              </a:rPr>
              <a:t> [3]</a:t>
            </a:r>
            <a:endParaRPr lang="en-US" sz="2400" dirty="0">
              <a:solidFill>
                <a:srgbClr val="FFFFCC"/>
              </a:solidFill>
              <a:latin typeface="Arial Black" pitchFamily="34" charset="0"/>
            </a:endParaRPr>
          </a:p>
        </p:txBody>
      </p:sp>
      <p:sp>
        <p:nvSpPr>
          <p:cNvPr id="4" name="Rectangle 3"/>
          <p:cNvSpPr/>
          <p:nvPr/>
        </p:nvSpPr>
        <p:spPr>
          <a:xfrm>
            <a:off x="457200" y="762000"/>
            <a:ext cx="8305800" cy="1569660"/>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lgn="just">
              <a:spcBef>
                <a:spcPts val="1200"/>
              </a:spcBef>
              <a:spcAft>
                <a:spcPts val="1200"/>
              </a:spcAft>
              <a:buClr>
                <a:schemeClr val="tx1"/>
              </a:buClr>
              <a:buSzPct val="80000"/>
              <a:buFont typeface="Arial" pitchFamily="34" charset="0"/>
              <a:buChar char="•"/>
            </a:pPr>
            <a:r>
              <a:rPr lang="ro-RO" sz="2400" dirty="0" smtClean="0">
                <a:solidFill>
                  <a:srgbClr val="FFFFCC"/>
                </a:solidFill>
                <a:effectLst>
                  <a:outerShdw blurRad="38100" dist="38100" dir="2700000" algn="tl">
                    <a:srgbClr val="000000"/>
                  </a:outerShdw>
                </a:effectLst>
                <a:latin typeface="Arial Black" pitchFamily="34" charset="0"/>
              </a:rPr>
              <a:t>În România peste 1000 de persoane sunt diagnosticate anual cu melanom, iar aproape o treime decedează din cauza acestei afecţiuni</a:t>
            </a:r>
            <a:r>
              <a:rPr lang="en-US" sz="2400" baseline="30000" dirty="0" smtClean="0">
                <a:effectLst>
                  <a:outerShdw blurRad="38100" dist="38100" dir="2700000" algn="tl">
                    <a:srgbClr val="000000"/>
                  </a:outerShdw>
                </a:effectLst>
              </a:rPr>
              <a:t> </a:t>
            </a:r>
            <a:r>
              <a:rPr lang="en-US" sz="2400" baseline="30000" dirty="0" smtClean="0">
                <a:solidFill>
                  <a:srgbClr val="FFFFCC"/>
                </a:solidFill>
                <a:effectLst>
                  <a:outerShdw blurRad="38100" dist="38100" dir="2700000" algn="tl">
                    <a:srgbClr val="000000"/>
                  </a:outerShdw>
                </a:effectLst>
              </a:rPr>
              <a:t>[2]</a:t>
            </a:r>
            <a:endParaRPr lang="ro-RO" sz="2400" dirty="0" smtClean="0">
              <a:solidFill>
                <a:srgbClr val="FFFFCC"/>
              </a:solidFill>
              <a:effectLst>
                <a:outerShdw blurRad="38100" dist="38100" dir="2700000" algn="tl">
                  <a:srgbClr val="000000"/>
                </a:outerShdw>
              </a:effectLst>
              <a:latin typeface="Arial Black" pitchFamily="34" charset="0"/>
            </a:endParaRPr>
          </a:p>
        </p:txBody>
      </p:sp>
      <p:cxnSp>
        <p:nvCxnSpPr>
          <p:cNvPr id="5" name="Straight Connector 4"/>
          <p:cNvCxnSpPr/>
          <p:nvPr/>
        </p:nvCxnSpPr>
        <p:spPr bwMode="auto">
          <a:xfrm>
            <a:off x="457200" y="5334000"/>
            <a:ext cx="2819400"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381000" y="5410200"/>
            <a:ext cx="8915400" cy="246221"/>
          </a:xfrm>
          <a:prstGeom prst="rect">
            <a:avLst/>
          </a:prstGeom>
        </p:spPr>
        <p:txBody>
          <a:bodyPr wrap="square">
            <a:spAutoFit/>
          </a:bodyPr>
          <a:lstStyle/>
          <a:p>
            <a:r>
              <a:rPr lang="en-US" sz="1000" dirty="0" smtClean="0">
                <a:solidFill>
                  <a:srgbClr val="FFFFCC"/>
                </a:solidFill>
                <a:effectLst>
                  <a:outerShdw blurRad="38100" dist="38100" dir="2700000" algn="tl">
                    <a:srgbClr val="000000">
                      <a:alpha val="43137"/>
                    </a:srgbClr>
                  </a:outerShdw>
                </a:effectLst>
                <a:latin typeface="Arial Black" pitchFamily="34" charset="0"/>
              </a:rPr>
              <a:t>[2] </a:t>
            </a:r>
            <a:r>
              <a:rPr lang="ro-RO" sz="1000" dirty="0" smtClean="0">
                <a:solidFill>
                  <a:srgbClr val="FFFFCC"/>
                </a:solidFill>
                <a:effectLst>
                  <a:outerShdw blurRad="38100" dist="38100" dir="2700000" algn="tl">
                    <a:srgbClr val="000000">
                      <a:alpha val="43137"/>
                    </a:srgbClr>
                  </a:outerShdw>
                </a:effectLst>
                <a:latin typeface="Arial Black" pitchFamily="34" charset="0"/>
              </a:rPr>
              <a:t>Centrul National de Statistică Medicală, Date statistice cancere de piele 2015-2019</a:t>
            </a:r>
            <a:endParaRPr lang="en-US" sz="1000" dirty="0">
              <a:solidFill>
                <a:srgbClr val="FFFFCC"/>
              </a:solidFill>
              <a:effectLst>
                <a:outerShdw blurRad="38100" dist="38100" dir="2700000" algn="tl">
                  <a:srgbClr val="000000">
                    <a:alpha val="43137"/>
                  </a:srgbClr>
                </a:outerShdw>
              </a:effectLst>
              <a:latin typeface="Arial Black" pitchFamily="34" charset="0"/>
            </a:endParaRPr>
          </a:p>
        </p:txBody>
      </p:sp>
      <p:sp>
        <p:nvSpPr>
          <p:cNvPr id="17409" name="Rectangle 1"/>
          <p:cNvSpPr>
            <a:spLocks noChangeArrowheads="1"/>
          </p:cNvSpPr>
          <p:nvPr/>
        </p:nvSpPr>
        <p:spPr bwMode="auto">
          <a:xfrm>
            <a:off x="381000" y="5744288"/>
            <a:ext cx="85344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r>
              <a:rPr lang="en-US" sz="1000" dirty="0" smtClean="0">
                <a:solidFill>
                  <a:srgbClr val="FFFFCC"/>
                </a:solidFill>
                <a:effectLst>
                  <a:outerShdw blurRad="38100" dist="38100" dir="2700000" algn="tl">
                    <a:srgbClr val="000000">
                      <a:alpha val="43137"/>
                    </a:srgbClr>
                  </a:outerShdw>
                </a:effectLst>
                <a:latin typeface="Arial Black" pitchFamily="34" charset="0"/>
              </a:rPr>
              <a:t>[3] WHO, International Agency for Cancer Research on Cancer, GLOBOCAN 2018, </a:t>
            </a:r>
            <a:r>
              <a:rPr lang="en-US" sz="1000" dirty="0" smtClean="0">
                <a:solidFill>
                  <a:srgbClr val="FFFFCC"/>
                </a:solidFill>
                <a:effectLst>
                  <a:outerShdw blurRad="38100" dist="38100" dir="2700000" algn="tl">
                    <a:srgbClr val="000000">
                      <a:alpha val="43137"/>
                    </a:srgbClr>
                  </a:outerShdw>
                </a:effectLst>
                <a:latin typeface="Arial Black" pitchFamily="34" charset="0"/>
                <a:hlinkClick r:id="rId2"/>
              </a:rPr>
              <a:t>https://gco.iarc.fr</a:t>
            </a:r>
            <a:endParaRPr lang="en-US" sz="1000" dirty="0" smtClean="0">
              <a:solidFill>
                <a:srgbClr val="FFFFCC"/>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Asus\Desktop\campanie mediu 2021\uv-radiation-safety_600v2px.jpg"/>
          <p:cNvPicPr>
            <a:picLocks noChangeAspect="1" noChangeArrowheads="1"/>
          </p:cNvPicPr>
          <p:nvPr/>
        </p:nvPicPr>
        <p:blipFill>
          <a:blip r:embed="rId2" cstate="print"/>
          <a:srcRect/>
          <a:stretch>
            <a:fillRect/>
          </a:stretch>
        </p:blipFill>
        <p:spPr bwMode="auto">
          <a:xfrm>
            <a:off x="838200" y="2895600"/>
            <a:ext cx="7772400" cy="3886200"/>
          </a:xfrm>
          <a:prstGeom prst="rect">
            <a:avLst/>
          </a:prstGeom>
        </p:spPr>
        <p:style>
          <a:lnRef idx="0">
            <a:schemeClr val="accent6"/>
          </a:lnRef>
          <a:fillRef idx="3">
            <a:schemeClr val="accent6"/>
          </a:fillRef>
          <a:effectRef idx="3">
            <a:schemeClr val="accent6"/>
          </a:effectRef>
          <a:fontRef idx="minor">
            <a:schemeClr val="lt1"/>
          </a:fontRef>
        </p:style>
      </p:pic>
      <p:sp>
        <p:nvSpPr>
          <p:cNvPr id="2" name="Title 1"/>
          <p:cNvSpPr>
            <a:spLocks noGrp="1"/>
          </p:cNvSpPr>
          <p:nvPr>
            <p:ph type="title"/>
          </p:nvPr>
        </p:nvSpPr>
        <p:spPr/>
        <p:txBody>
          <a:bodyPr/>
          <a:lstStyle/>
          <a:p>
            <a:pPr algn="just">
              <a:defRPr/>
            </a:pPr>
            <a:r>
              <a:rPr lang="ro-RO" sz="3200" kern="1200" dirty="0" smtClean="0">
                <a:solidFill>
                  <a:srgbClr val="FFC000"/>
                </a:solidFill>
                <a:latin typeface="Arial Black" pitchFamily="34" charset="0"/>
              </a:rPr>
              <a:t>TEMA CAMPANIEI</a:t>
            </a:r>
            <a:endParaRPr lang="en-US" sz="3200" kern="1200" dirty="0" smtClean="0">
              <a:solidFill>
                <a:srgbClr val="FFC000"/>
              </a:solidFill>
              <a:latin typeface="Arial Black" pitchFamily="34" charset="0"/>
            </a:endParaRPr>
          </a:p>
        </p:txBody>
      </p:sp>
      <p:sp>
        <p:nvSpPr>
          <p:cNvPr id="3" name="Content Placeholder 2"/>
          <p:cNvSpPr>
            <a:spLocks noGrp="1"/>
          </p:cNvSpPr>
          <p:nvPr>
            <p:ph idx="1"/>
          </p:nvPr>
        </p:nvSpPr>
        <p:spPr>
          <a:xfrm>
            <a:off x="1066800" y="1295400"/>
            <a:ext cx="7543800" cy="2057399"/>
          </a:xfrm>
        </p:spPr>
        <p:txBody>
          <a:bodyPr/>
          <a:lstStyle/>
          <a:p>
            <a:pPr marL="0" indent="0" algn="ctr">
              <a:buNone/>
            </a:pPr>
            <a:r>
              <a:rPr lang="ro-RO" sz="2800" dirty="0" smtClean="0">
                <a:latin typeface="Arial Black" pitchFamily="34" charset="0"/>
              </a:rPr>
              <a:t>	</a:t>
            </a:r>
            <a:r>
              <a:rPr lang="ro-RO" sz="2800" dirty="0">
                <a:solidFill>
                  <a:srgbClr val="FFFF00"/>
                </a:solidFill>
                <a:effectLst>
                  <a:outerShdw blurRad="38100" dist="38100" dir="2700000" algn="tl">
                    <a:srgbClr val="000000">
                      <a:alpha val="43137"/>
                    </a:srgbClr>
                  </a:outerShdw>
                </a:effectLst>
                <a:latin typeface="Arial Black" pitchFamily="34" charset="0"/>
              </a:rPr>
              <a:t>Impactul </a:t>
            </a:r>
            <a:r>
              <a:rPr lang="ro-RO" sz="2800" dirty="0">
                <a:solidFill>
                  <a:srgbClr val="FFFF00"/>
                </a:solidFill>
                <a:effectLst>
                  <a:outerShdw blurRad="38100" dist="38100" dir="2700000" algn="tl">
                    <a:srgbClr val="000000">
                      <a:alpha val="43137"/>
                    </a:srgbClr>
                  </a:outerShdw>
                </a:effectLst>
                <a:latin typeface="Arial Black" pitchFamily="34" charset="0"/>
              </a:rPr>
              <a:t>asupra sănătăţii </a:t>
            </a:r>
            <a:endParaRPr lang="en-US" sz="2800" dirty="0">
              <a:solidFill>
                <a:srgbClr val="FFFF00"/>
              </a:solidFill>
              <a:effectLst>
                <a:outerShdw blurRad="38100" dist="38100" dir="2700000" algn="tl">
                  <a:srgbClr val="000000">
                    <a:alpha val="43137"/>
                  </a:srgbClr>
                </a:outerShdw>
              </a:effectLst>
              <a:latin typeface="Arial Black" pitchFamily="34" charset="0"/>
            </a:endParaRPr>
          </a:p>
          <a:p>
            <a:pPr marL="0" indent="0" algn="ctr">
              <a:buNone/>
            </a:pPr>
            <a:r>
              <a:rPr lang="ro-RO" sz="2800" dirty="0">
                <a:solidFill>
                  <a:srgbClr val="FFFF00"/>
                </a:solidFill>
                <a:effectLst>
                  <a:outerShdw blurRad="38100" dist="38100" dir="2700000" algn="tl">
                    <a:srgbClr val="000000">
                      <a:alpha val="43137"/>
                    </a:srgbClr>
                  </a:outerShdw>
                </a:effectLst>
                <a:latin typeface="Arial Black" pitchFamily="34" charset="0"/>
              </a:rPr>
              <a:t>p</a:t>
            </a:r>
            <a:r>
              <a:rPr lang="ro-RO" sz="2800" dirty="0" smtClean="0">
                <a:solidFill>
                  <a:srgbClr val="FFFF00"/>
                </a:solidFill>
                <a:effectLst>
                  <a:outerShdw blurRad="38100" dist="38100" dir="2700000" algn="tl">
                    <a:srgbClr val="000000">
                      <a:alpha val="43137"/>
                    </a:srgbClr>
                  </a:outerShdw>
                </a:effectLst>
                <a:latin typeface="Arial Black" pitchFamily="34" charset="0"/>
              </a:rPr>
              <a:t>rin </a:t>
            </a:r>
            <a:r>
              <a:rPr lang="ro-RO" sz="2800" dirty="0" smtClean="0">
                <a:solidFill>
                  <a:srgbClr val="FFFF00"/>
                </a:solidFill>
                <a:effectLst>
                  <a:outerShdw blurRad="38100" dist="38100" dir="2700000" algn="tl">
                    <a:srgbClr val="000000">
                      <a:alpha val="43137"/>
                    </a:srgbClr>
                  </a:outerShdw>
                </a:effectLst>
                <a:latin typeface="Arial Black" pitchFamily="34" charset="0"/>
              </a:rPr>
              <a:t>expunerea neprotejată </a:t>
            </a:r>
            <a:r>
              <a:rPr lang="ro-RO" sz="2800" dirty="0">
                <a:solidFill>
                  <a:srgbClr val="FFFF00"/>
                </a:solidFill>
                <a:effectLst>
                  <a:outerShdw blurRad="38100" dist="38100" dir="2700000" algn="tl">
                    <a:srgbClr val="000000">
                      <a:alpha val="43137"/>
                    </a:srgbClr>
                  </a:outerShdw>
                </a:effectLst>
                <a:latin typeface="Arial Black" pitchFamily="34" charset="0"/>
              </a:rPr>
              <a:t>la radiaţiile </a:t>
            </a:r>
            <a:r>
              <a:rPr lang="ro-RO" sz="2800" dirty="0" smtClean="0">
                <a:solidFill>
                  <a:srgbClr val="FFFF00"/>
                </a:solidFill>
                <a:effectLst>
                  <a:outerShdw blurRad="38100" dist="38100" dir="2700000" algn="tl">
                    <a:srgbClr val="000000">
                      <a:alpha val="43137"/>
                    </a:srgbClr>
                  </a:outerShdw>
                </a:effectLst>
                <a:latin typeface="Arial Black" pitchFamily="34" charset="0"/>
              </a:rPr>
              <a:t>ultraviolete</a:t>
            </a:r>
            <a:endParaRPr lang="en-US" dirty="0"/>
          </a:p>
        </p:txBody>
      </p:sp>
      <p:sp>
        <p:nvSpPr>
          <p:cNvPr id="33794" name="AutoShape 2" descr="Premium Photo | Sun protection objects and beach set: hat, sun glasses and protection  cre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4187"/>
          </a:xfrm>
        </p:spPr>
        <p:txBody>
          <a:bodyPr/>
          <a:lstStyle/>
          <a:p>
            <a:pPr algn="just"/>
            <a:r>
              <a:rPr lang="ro-RO" sz="3200" kern="1200" dirty="0" smtClean="0">
                <a:solidFill>
                  <a:srgbClr val="FFC000"/>
                </a:solidFill>
                <a:latin typeface="Arial Black" pitchFamily="34" charset="0"/>
              </a:rPr>
              <a:t>SCOPUL</a:t>
            </a:r>
            <a:endParaRPr lang="en-US" sz="3200" kern="1200" dirty="0">
              <a:solidFill>
                <a:srgbClr val="FFC000"/>
              </a:solidFill>
              <a:latin typeface="Arial Black" pitchFamily="34" charset="0"/>
            </a:endParaRPr>
          </a:p>
        </p:txBody>
      </p:sp>
      <p:sp>
        <p:nvSpPr>
          <p:cNvPr id="3" name="Content Placeholder 2"/>
          <p:cNvSpPr>
            <a:spLocks noGrp="1"/>
          </p:cNvSpPr>
          <p:nvPr>
            <p:ph idx="1"/>
          </p:nvPr>
        </p:nvSpPr>
        <p:spPr>
          <a:xfrm>
            <a:off x="990600" y="1524000"/>
            <a:ext cx="7772400" cy="3200400"/>
          </a:xfrm>
          <a:solidFill>
            <a:srgbClr val="FF9900"/>
          </a:solidFill>
        </p:spPr>
        <p:style>
          <a:lnRef idx="0">
            <a:schemeClr val="accent2"/>
          </a:lnRef>
          <a:fillRef idx="3">
            <a:schemeClr val="accent2"/>
          </a:fillRef>
          <a:effectRef idx="3">
            <a:schemeClr val="accent2"/>
          </a:effectRef>
          <a:fontRef idx="minor">
            <a:schemeClr val="lt1"/>
          </a:fontRef>
        </p:style>
        <p:txBody>
          <a:bodyPr/>
          <a:lstStyle/>
          <a:p>
            <a:pPr marL="0" indent="0" algn="just">
              <a:buNone/>
            </a:pPr>
            <a:r>
              <a:rPr lang="ro-RO" sz="2800" dirty="0" smtClean="0">
                <a:latin typeface="Arial Black" pitchFamily="34" charset="0"/>
              </a:rPr>
              <a:t>	</a:t>
            </a:r>
            <a:endParaRPr lang="en-US" sz="2800" dirty="0">
              <a:solidFill>
                <a:srgbClr val="FFFFCC"/>
              </a:solidFill>
              <a:latin typeface="Arial Black" pitchFamily="34" charset="0"/>
            </a:endParaRPr>
          </a:p>
        </p:txBody>
      </p:sp>
      <p:pic>
        <p:nvPicPr>
          <p:cNvPr id="5" name="Picture 4" descr="C:\Users\Asus\Desktop\campanie mediu 2021\Teaching-Kids-and-Families-Sun-Safety-FINAL.jpg"/>
          <p:cNvPicPr/>
          <p:nvPr/>
        </p:nvPicPr>
        <p:blipFill>
          <a:blip r:embed="rId2" cstate="print"/>
          <a:srcRect l="6625" t="16461" r="81098" b="72285"/>
          <a:stretch>
            <a:fillRect/>
          </a:stretch>
        </p:blipFill>
        <p:spPr bwMode="auto">
          <a:xfrm>
            <a:off x="7467600" y="4876800"/>
            <a:ext cx="914400" cy="838200"/>
          </a:xfrm>
          <a:prstGeom prst="rect">
            <a:avLst/>
          </a:prstGeom>
          <a:noFill/>
          <a:ln w="9525">
            <a:noFill/>
            <a:miter lim="800000"/>
            <a:headEnd/>
            <a:tailEnd/>
          </a:ln>
        </p:spPr>
      </p:pic>
      <p:pic>
        <p:nvPicPr>
          <p:cNvPr id="6" name="Picture 5" descr="C:\Users\Asus\Desktop\campanie mediu 2021\Teaching-Kids-and-Families-Sun-Safety-FINAL.jpg"/>
          <p:cNvPicPr/>
          <p:nvPr/>
        </p:nvPicPr>
        <p:blipFill>
          <a:blip r:embed="rId3" cstate="print"/>
          <a:srcRect l="56692" t="80112" r="31043" b="8638"/>
          <a:stretch>
            <a:fillRect/>
          </a:stretch>
        </p:blipFill>
        <p:spPr bwMode="auto">
          <a:xfrm>
            <a:off x="3124200" y="4876800"/>
            <a:ext cx="762000" cy="838200"/>
          </a:xfrm>
          <a:prstGeom prst="rect">
            <a:avLst/>
          </a:prstGeom>
          <a:noFill/>
        </p:spPr>
      </p:pic>
      <p:pic>
        <p:nvPicPr>
          <p:cNvPr id="7" name="Picture 6" descr="C:\Users\Asus\Desktop\campanie mediu 2021\Teaching-Kids-and-Families-Sun-Safety-FINAL.jpg"/>
          <p:cNvPicPr/>
          <p:nvPr/>
        </p:nvPicPr>
        <p:blipFill>
          <a:blip r:embed="rId2" cstate="print"/>
          <a:srcRect l="30336" t="19056" r="55512" b="73124"/>
          <a:stretch>
            <a:fillRect/>
          </a:stretch>
        </p:blipFill>
        <p:spPr bwMode="auto">
          <a:xfrm>
            <a:off x="6553200" y="4876800"/>
            <a:ext cx="914400" cy="838200"/>
          </a:xfrm>
          <a:prstGeom prst="rect">
            <a:avLst/>
          </a:prstGeom>
          <a:noFill/>
          <a:ln w="9525">
            <a:noFill/>
            <a:miter lim="800000"/>
            <a:headEnd/>
            <a:tailEnd/>
          </a:ln>
        </p:spPr>
      </p:pic>
      <p:pic>
        <p:nvPicPr>
          <p:cNvPr id="8" name="Picture 7" descr="C:\Users\Asus\Desktop\campanie mediu 2021\Teaching-Kids-and-Families-Sun-Safety-FINAL.jpg"/>
          <p:cNvPicPr/>
          <p:nvPr/>
        </p:nvPicPr>
        <p:blipFill>
          <a:blip r:embed="rId2" cstate="print"/>
          <a:srcRect l="58221" t="15566" r="32343" b="70884"/>
          <a:stretch>
            <a:fillRect/>
          </a:stretch>
        </p:blipFill>
        <p:spPr bwMode="auto">
          <a:xfrm>
            <a:off x="3886200" y="4876800"/>
            <a:ext cx="685800" cy="838200"/>
          </a:xfrm>
          <a:prstGeom prst="rect">
            <a:avLst/>
          </a:prstGeom>
          <a:noFill/>
          <a:ln w="9525">
            <a:noFill/>
            <a:miter lim="800000"/>
            <a:headEnd/>
            <a:tailEnd/>
          </a:ln>
        </p:spPr>
      </p:pic>
      <p:pic>
        <p:nvPicPr>
          <p:cNvPr id="10" name="Picture 9" descr="C:\Users\Asus\Desktop\campanie mediu 2021\Teaching-Kids-and-Families-Sun-Safety-FINAL.jpg"/>
          <p:cNvPicPr/>
          <p:nvPr/>
        </p:nvPicPr>
        <p:blipFill>
          <a:blip r:embed="rId2" cstate="print"/>
          <a:srcRect l="6400" t="39306" r="79955" b="51400"/>
          <a:stretch>
            <a:fillRect/>
          </a:stretch>
        </p:blipFill>
        <p:spPr bwMode="auto">
          <a:xfrm>
            <a:off x="0" y="4876800"/>
            <a:ext cx="914400" cy="849458"/>
          </a:xfrm>
          <a:prstGeom prst="rect">
            <a:avLst/>
          </a:prstGeom>
          <a:noFill/>
          <a:ln w="9525">
            <a:noFill/>
            <a:miter lim="800000"/>
            <a:headEnd/>
            <a:tailEnd/>
          </a:ln>
        </p:spPr>
      </p:pic>
      <p:pic>
        <p:nvPicPr>
          <p:cNvPr id="11" name="Picture 10" descr="C:\Users\Asus\Desktop\campanie mediu 2021\Teaching-Kids-and-Families-Sun-Safety-FINAL.jpg"/>
          <p:cNvPicPr/>
          <p:nvPr/>
        </p:nvPicPr>
        <p:blipFill>
          <a:blip r:embed="rId2" cstate="print"/>
          <a:srcRect l="33044" t="37850" r="56042" b="49645"/>
          <a:stretch>
            <a:fillRect/>
          </a:stretch>
        </p:blipFill>
        <p:spPr bwMode="auto">
          <a:xfrm>
            <a:off x="2362200" y="4876800"/>
            <a:ext cx="762000" cy="838200"/>
          </a:xfrm>
          <a:prstGeom prst="rect">
            <a:avLst/>
          </a:prstGeom>
          <a:noFill/>
          <a:ln w="9525">
            <a:noFill/>
            <a:miter lim="800000"/>
            <a:headEnd/>
            <a:tailEnd/>
          </a:ln>
        </p:spPr>
      </p:pic>
      <p:pic>
        <p:nvPicPr>
          <p:cNvPr id="12" name="Picture 11" descr="C:\Users\Asus\Desktop\campanie mediu 2021\Teaching-Kids-and-Families-Sun-Safety-FINAL.jpg"/>
          <p:cNvPicPr/>
          <p:nvPr/>
        </p:nvPicPr>
        <p:blipFill>
          <a:blip r:embed="rId4" cstate="print"/>
          <a:srcRect l="56661" t="38365" r="30896" b="50228"/>
          <a:stretch>
            <a:fillRect/>
          </a:stretch>
        </p:blipFill>
        <p:spPr bwMode="auto">
          <a:xfrm>
            <a:off x="5029200" y="4876800"/>
            <a:ext cx="762000" cy="838200"/>
          </a:xfrm>
          <a:prstGeom prst="rect">
            <a:avLst/>
          </a:prstGeom>
          <a:noFill/>
          <a:ln w="9525">
            <a:noFill/>
            <a:miter lim="800000"/>
            <a:headEnd/>
            <a:tailEnd/>
          </a:ln>
        </p:spPr>
      </p:pic>
      <p:pic>
        <p:nvPicPr>
          <p:cNvPr id="14" name="Picture 13" descr="C:\Users\Asus\Desktop\campanie mediu 2021\Teaching-Kids-and-Families-Sun-Safety-FINAL.jpg"/>
          <p:cNvPicPr/>
          <p:nvPr/>
        </p:nvPicPr>
        <p:blipFill>
          <a:blip r:embed="rId2" cstate="print"/>
          <a:srcRect l="56384" t="58343" r="31615" b="28547"/>
          <a:stretch>
            <a:fillRect/>
          </a:stretch>
        </p:blipFill>
        <p:spPr bwMode="auto">
          <a:xfrm>
            <a:off x="914400" y="4876800"/>
            <a:ext cx="762000" cy="838200"/>
          </a:xfrm>
          <a:prstGeom prst="rect">
            <a:avLst/>
          </a:prstGeom>
          <a:noFill/>
          <a:ln w="9525">
            <a:noFill/>
            <a:miter lim="800000"/>
            <a:headEnd/>
            <a:tailEnd/>
          </a:ln>
        </p:spPr>
      </p:pic>
      <p:pic>
        <p:nvPicPr>
          <p:cNvPr id="15" name="Picture 14" descr="C:\Users\Asus\Desktop\campanie mediu 2021\Teaching-Kids-and-Families-Sun-Safety-FINAL.jpg"/>
          <p:cNvPicPr/>
          <p:nvPr/>
        </p:nvPicPr>
        <p:blipFill>
          <a:blip r:embed="rId5" cstate="print"/>
          <a:srcRect l="79372" t="60660" r="5447" b="30347"/>
          <a:stretch>
            <a:fillRect/>
          </a:stretch>
        </p:blipFill>
        <p:spPr bwMode="auto">
          <a:xfrm>
            <a:off x="5791200" y="4876800"/>
            <a:ext cx="762000" cy="838200"/>
          </a:xfrm>
          <a:prstGeom prst="rect">
            <a:avLst/>
          </a:prstGeom>
          <a:noFill/>
          <a:ln w="9525">
            <a:noFill/>
            <a:miter lim="800000"/>
            <a:headEnd/>
            <a:tailEnd/>
          </a:ln>
        </p:spPr>
      </p:pic>
      <p:pic>
        <p:nvPicPr>
          <p:cNvPr id="17" name="Picture 16" descr="C:\Users\Asus\Desktop\campanie mediu 2021\Teaching-Kids-and-Families-Sun-Safety-FINAL.jpg"/>
          <p:cNvPicPr/>
          <p:nvPr/>
        </p:nvPicPr>
        <p:blipFill>
          <a:blip r:embed="rId6" cstate="print"/>
          <a:srcRect l="6259" t="80291" r="79969" b="9705"/>
          <a:stretch>
            <a:fillRect/>
          </a:stretch>
        </p:blipFill>
        <p:spPr bwMode="auto">
          <a:xfrm>
            <a:off x="1600200" y="4876800"/>
            <a:ext cx="762000" cy="838200"/>
          </a:xfrm>
          <a:prstGeom prst="rect">
            <a:avLst/>
          </a:prstGeom>
          <a:noFill/>
          <a:ln w="9525">
            <a:noFill/>
            <a:miter lim="800000"/>
            <a:headEnd/>
            <a:tailEnd/>
          </a:ln>
        </p:spPr>
      </p:pic>
      <p:pic>
        <p:nvPicPr>
          <p:cNvPr id="18" name="Picture 17" descr="C:\Users\Asus\Desktop\campanie mediu 2021\Teaching-Kids-and-Families-Sun-Safety-FINAL.jpg"/>
          <p:cNvPicPr/>
          <p:nvPr/>
        </p:nvPicPr>
        <p:blipFill>
          <a:blip r:embed="rId7" cstate="print"/>
          <a:srcRect l="31558" t="80515" r="55707" b="9631"/>
          <a:stretch>
            <a:fillRect/>
          </a:stretch>
        </p:blipFill>
        <p:spPr bwMode="auto">
          <a:xfrm>
            <a:off x="8382000" y="4876800"/>
            <a:ext cx="762000" cy="838200"/>
          </a:xfrm>
          <a:prstGeom prst="rect">
            <a:avLst/>
          </a:prstGeom>
          <a:noFill/>
          <a:ln w="9525">
            <a:noFill/>
            <a:miter lim="800000"/>
            <a:headEnd/>
            <a:tailEnd/>
          </a:ln>
        </p:spPr>
      </p:pic>
      <p:sp>
        <p:nvSpPr>
          <p:cNvPr id="16" name="Rectangle 15"/>
          <p:cNvSpPr/>
          <p:nvPr/>
        </p:nvSpPr>
        <p:spPr>
          <a:xfrm>
            <a:off x="1143000" y="1676401"/>
            <a:ext cx="6934200" cy="3416320"/>
          </a:xfrm>
          <a:prstGeom prst="rect">
            <a:avLst/>
          </a:prstGeom>
        </p:spPr>
        <p:txBody>
          <a:bodyPr wrap="square">
            <a:spAutoFit/>
          </a:bodyPr>
          <a:lstStyle/>
          <a:p>
            <a:pPr algn="just"/>
            <a:r>
              <a:rPr lang="en-US" sz="2400" dirty="0" smtClean="0">
                <a:solidFill>
                  <a:srgbClr val="FFFFCC"/>
                </a:solidFill>
                <a:effectLst>
                  <a:outerShdw blurRad="38100" dist="38100" dir="2700000" algn="tl">
                    <a:srgbClr val="000000">
                      <a:alpha val="43137"/>
                    </a:srgbClr>
                  </a:outerShdw>
                </a:effectLst>
                <a:latin typeface="Arial Black" pitchFamily="34" charset="0"/>
              </a:rPr>
              <a:t>	</a:t>
            </a:r>
            <a:r>
              <a:rPr lang="ro-RO" sz="2400" dirty="0" smtClean="0">
                <a:solidFill>
                  <a:srgbClr val="FFFFCC"/>
                </a:solidFill>
                <a:effectLst>
                  <a:outerShdw blurRad="38100" dist="38100" dir="2700000" algn="tl">
                    <a:srgbClr val="000000"/>
                  </a:outerShdw>
                </a:effectLst>
                <a:latin typeface="Arial Black" pitchFamily="34" charset="0"/>
              </a:rPr>
              <a:t>Conștientizarea </a:t>
            </a:r>
            <a:r>
              <a:rPr lang="ro-RO" sz="2400" dirty="0">
                <a:solidFill>
                  <a:srgbClr val="FFFFCC"/>
                </a:solidFill>
                <a:effectLst>
                  <a:outerShdw blurRad="38100" dist="38100" dir="2700000" algn="tl">
                    <a:srgbClr val="000000"/>
                  </a:outerShdw>
                </a:effectLst>
                <a:latin typeface="Arial Black" pitchFamily="34" charset="0"/>
              </a:rPr>
              <a:t>populației </a:t>
            </a:r>
            <a:r>
              <a:rPr lang="ro-RO" sz="2400" dirty="0" smtClean="0">
                <a:solidFill>
                  <a:srgbClr val="FFFFCC"/>
                </a:solidFill>
                <a:effectLst>
                  <a:outerShdw blurRad="38100" dist="38100" dir="2700000" algn="tl">
                    <a:srgbClr val="000000"/>
                  </a:outerShdw>
                </a:effectLst>
                <a:latin typeface="Arial Black" pitchFamily="34" charset="0"/>
              </a:rPr>
              <a:t>cu privire la necesitatea adoptării </a:t>
            </a:r>
            <a:r>
              <a:rPr lang="ro-RO" sz="2400" dirty="0">
                <a:solidFill>
                  <a:srgbClr val="FFFFCC"/>
                </a:solidFill>
                <a:effectLst>
                  <a:outerShdw blurRad="38100" dist="38100" dir="2700000" algn="tl">
                    <a:srgbClr val="000000"/>
                  </a:outerShdw>
                </a:effectLst>
                <a:latin typeface="Arial Black" pitchFamily="34" charset="0"/>
              </a:rPr>
              <a:t>de comportamente protective pentru a preveni  apariția cancerelor de piele, în mod special a melanomului </a:t>
            </a:r>
            <a:r>
              <a:rPr lang="ro-RO" sz="2400" dirty="0" smtClean="0">
                <a:solidFill>
                  <a:srgbClr val="FFFFCC"/>
                </a:solidFill>
                <a:effectLst>
                  <a:outerShdw blurRad="38100" dist="38100" dir="2700000" algn="tl">
                    <a:srgbClr val="000000"/>
                  </a:outerShdw>
                </a:effectLst>
                <a:latin typeface="Arial Black" pitchFamily="34" charset="0"/>
              </a:rPr>
              <a:t>malign, a afecţiunilor oculare şi a altor patologii secundare expunerii excesive la radiaţii ultraviolete</a:t>
            </a:r>
            <a:endParaRPr lang="en-US" sz="2400" dirty="0" smtClean="0">
              <a:solidFill>
                <a:srgbClr val="FFFFCC"/>
              </a:solidFill>
              <a:effectLst>
                <a:outerShdw blurRad="38100" dist="38100" dir="2700000" algn="tl">
                  <a:srgbClr val="000000"/>
                </a:outerShdw>
              </a:effectLst>
              <a:latin typeface="Arial Black" pitchFamily="34" charset="0"/>
            </a:endParaRPr>
          </a:p>
          <a:p>
            <a:endParaRPr lang="en-US" sz="2400" dirty="0">
              <a:effectLst>
                <a:outerShdw blurRad="38100" dist="38100" dir="2700000" algn="tl">
                  <a:srgbClr val="000000">
                    <a:alpha val="43137"/>
                  </a:srgbClr>
                </a:outerShdw>
              </a:effectLst>
            </a:endParaRPr>
          </a:p>
        </p:txBody>
      </p:sp>
      <p:pic>
        <p:nvPicPr>
          <p:cNvPr id="19" name="Picture 18" descr="C:\Users\Asus\Pictures\Picture1.jpg"/>
          <p:cNvPicPr/>
          <p:nvPr/>
        </p:nvPicPr>
        <p:blipFill>
          <a:blip r:embed="rId8" cstate="print"/>
          <a:srcRect l="4748" t="60411" r="89840" b="24630"/>
          <a:stretch>
            <a:fillRect/>
          </a:stretch>
        </p:blipFill>
        <p:spPr bwMode="auto">
          <a:xfrm>
            <a:off x="4572000" y="4876800"/>
            <a:ext cx="457200" cy="838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sus\Desktop\campanie mediu 2021\images (2).jpg"/>
          <p:cNvPicPr>
            <a:picLocks noChangeAspect="1" noChangeArrowheads="1"/>
          </p:cNvPicPr>
          <p:nvPr/>
        </p:nvPicPr>
        <p:blipFill>
          <a:blip r:embed="rId2" cstate="print"/>
          <a:srcRect/>
          <a:stretch>
            <a:fillRect/>
          </a:stretch>
        </p:blipFill>
        <p:spPr bwMode="auto">
          <a:xfrm>
            <a:off x="838200" y="1295400"/>
            <a:ext cx="7620000" cy="5070763"/>
          </a:xfrm>
          <a:prstGeom prst="rect">
            <a:avLst/>
          </a:prstGeom>
        </p:spPr>
        <p:style>
          <a:lnRef idx="0">
            <a:schemeClr val="accent6"/>
          </a:lnRef>
          <a:fillRef idx="3">
            <a:schemeClr val="accent6"/>
          </a:fillRef>
          <a:effectRef idx="3">
            <a:schemeClr val="accent6"/>
          </a:effectRef>
          <a:fontRef idx="minor">
            <a:schemeClr val="lt1"/>
          </a:fontRef>
        </p:style>
      </p:pic>
      <p:sp>
        <p:nvSpPr>
          <p:cNvPr id="3" name="Content Placeholder 2"/>
          <p:cNvSpPr>
            <a:spLocks noGrp="1"/>
          </p:cNvSpPr>
          <p:nvPr>
            <p:ph idx="1"/>
          </p:nvPr>
        </p:nvSpPr>
        <p:spPr>
          <a:xfrm>
            <a:off x="838200" y="3124200"/>
            <a:ext cx="7543800" cy="2743199"/>
          </a:xfrm>
        </p:spPr>
        <p:txBody>
          <a:bodyPr/>
          <a:lstStyle/>
          <a:p>
            <a:pPr algn="just">
              <a:buNone/>
            </a:pPr>
            <a:r>
              <a:rPr lang="ro-RO" dirty="0" smtClean="0"/>
              <a:t>		</a:t>
            </a:r>
            <a:endParaRPr lang="en-US" sz="2800" dirty="0">
              <a:solidFill>
                <a:srgbClr val="FFFFCC"/>
              </a:solidFill>
              <a:latin typeface="Arial Black" pitchFamily="34" charset="0"/>
            </a:endParaRPr>
          </a:p>
        </p:txBody>
      </p:sp>
      <p:sp>
        <p:nvSpPr>
          <p:cNvPr id="5" name="Rectangle 4"/>
          <p:cNvSpPr/>
          <p:nvPr/>
        </p:nvSpPr>
        <p:spPr>
          <a:xfrm>
            <a:off x="2057400" y="533400"/>
            <a:ext cx="5336717" cy="584775"/>
          </a:xfrm>
          <a:prstGeom prst="rect">
            <a:avLst/>
          </a:prstGeom>
        </p:spPr>
        <p:txBody>
          <a:bodyPr wrap="none">
            <a:spAutoFit/>
          </a:bodyPr>
          <a:lstStyle/>
          <a:p>
            <a:pPr algn="just"/>
            <a:r>
              <a:rPr lang="ro-RO" sz="3200" dirty="0" smtClean="0">
                <a:solidFill>
                  <a:srgbClr val="FFC000"/>
                </a:solidFill>
                <a:effectLst>
                  <a:outerShdw blurRad="38100" dist="38100" dir="2700000" algn="tl">
                    <a:srgbClr val="000000"/>
                  </a:outerShdw>
                </a:effectLst>
                <a:latin typeface="Arial Black" pitchFamily="34" charset="0"/>
                <a:ea typeface="+mj-ea"/>
                <a:cs typeface="+mj-cs"/>
              </a:rPr>
              <a:t>OBIECTIVUL GENERAL</a:t>
            </a:r>
            <a:endParaRPr lang="en-US" sz="3200" dirty="0" smtClean="0">
              <a:solidFill>
                <a:srgbClr val="FFC000"/>
              </a:solidFill>
              <a:effectLst>
                <a:outerShdw blurRad="38100" dist="38100" dir="2700000" algn="tl">
                  <a:srgbClr val="000000"/>
                </a:outerShdw>
              </a:effectLst>
              <a:latin typeface="Arial Black" pitchFamily="34" charset="0"/>
              <a:ea typeface="+mj-ea"/>
              <a:cs typeface="+mj-cs"/>
            </a:endParaRPr>
          </a:p>
        </p:txBody>
      </p:sp>
      <p:sp>
        <p:nvSpPr>
          <p:cNvPr id="6" name="Rectangle 5"/>
          <p:cNvSpPr/>
          <p:nvPr/>
        </p:nvSpPr>
        <p:spPr>
          <a:xfrm>
            <a:off x="914400" y="3886200"/>
            <a:ext cx="7543800" cy="2000548"/>
          </a:xfrm>
          <a:prstGeom prst="rect">
            <a:avLst/>
          </a:prstGeom>
        </p:spPr>
        <p:txBody>
          <a:bodyPr wrap="square">
            <a:spAutoFit/>
          </a:bodyPr>
          <a:lstStyle/>
          <a:p>
            <a:pPr algn="just"/>
            <a:r>
              <a:rPr lang="en-US" sz="2800" dirty="0" smtClean="0">
                <a:solidFill>
                  <a:srgbClr val="FFFFCC"/>
                </a:solidFill>
                <a:effectLst>
                  <a:outerShdw blurRad="38100" dist="38100" dir="2700000" algn="tl">
                    <a:srgbClr val="000000"/>
                  </a:outerShdw>
                </a:effectLst>
                <a:latin typeface="Arial Black" pitchFamily="34" charset="0"/>
              </a:rPr>
              <a:t>	</a:t>
            </a:r>
            <a:r>
              <a:rPr lang="ro-RO" sz="2400" dirty="0" smtClean="0">
                <a:solidFill>
                  <a:srgbClr val="FFFFCC"/>
                </a:solidFill>
                <a:effectLst>
                  <a:outerShdw blurRad="38100" dist="38100" dir="2700000" algn="tl">
                    <a:srgbClr val="000000"/>
                  </a:outerShdw>
                </a:effectLst>
                <a:latin typeface="Arial Black" pitchFamily="34" charset="0"/>
              </a:rPr>
              <a:t>Creşterea gradului de informare a populaţiei cu privire la riscul apariţiei afecţiunilor maligne la nivelul tegumentelor sau a altor afecţiuni datorate expunerii la radiaţii ultraviolete.</a:t>
            </a:r>
            <a:endParaRPr lang="en-US" sz="2400" dirty="0" smtClean="0">
              <a:solidFill>
                <a:srgbClr val="FFFFCC"/>
              </a:solidFill>
              <a:effectLst>
                <a:outerShdw blurRad="38100" dist="38100" dir="2700000" algn="tl">
                  <a:srgbClr val="000000"/>
                </a:outerShdw>
              </a:effectLst>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685800"/>
          </a:xfrm>
        </p:spPr>
        <p:txBody>
          <a:bodyPr/>
          <a:lstStyle/>
          <a:p>
            <a:pPr algn="just"/>
            <a:r>
              <a:rPr lang="ro-RO" sz="3200" dirty="0" smtClean="0">
                <a:solidFill>
                  <a:srgbClr val="FFC000"/>
                </a:solidFill>
                <a:latin typeface="Arial Black" pitchFamily="34" charset="0"/>
              </a:rPr>
              <a:t>OBIECTIVELE SPECIFICE</a:t>
            </a:r>
            <a:endParaRPr lang="en-US" sz="3200" dirty="0">
              <a:solidFill>
                <a:srgbClr val="FFC000"/>
              </a:solidFill>
              <a:latin typeface="Arial Black" pitchFamily="34" charset="0"/>
            </a:endParaRPr>
          </a:p>
        </p:txBody>
      </p:sp>
      <p:sp>
        <p:nvSpPr>
          <p:cNvPr id="3" name="Content Placeholder 2"/>
          <p:cNvSpPr>
            <a:spLocks noGrp="1"/>
          </p:cNvSpPr>
          <p:nvPr>
            <p:ph idx="1"/>
          </p:nvPr>
        </p:nvSpPr>
        <p:spPr>
          <a:xfrm>
            <a:off x="381000" y="914400"/>
            <a:ext cx="8305800" cy="5364163"/>
          </a:xfrm>
          <a:solidFill>
            <a:srgbClr val="FF9900"/>
          </a:solidFill>
          <a:ln>
            <a:solidFill>
              <a:srgbClr val="FFFF00"/>
            </a:solidFill>
          </a:ln>
        </p:spPr>
        <p:style>
          <a:lnRef idx="0">
            <a:schemeClr val="accent6"/>
          </a:lnRef>
          <a:fillRef idx="3">
            <a:schemeClr val="accent6"/>
          </a:fillRef>
          <a:effectRef idx="3">
            <a:schemeClr val="accent6"/>
          </a:effectRef>
          <a:fontRef idx="minor">
            <a:schemeClr val="lt1"/>
          </a:fontRef>
        </p:style>
        <p:txBody>
          <a:bodyPr/>
          <a:lstStyle/>
          <a:p>
            <a:pPr algn="just">
              <a:spcBef>
                <a:spcPts val="1200"/>
              </a:spcBef>
              <a:spcAft>
                <a:spcPts val="1200"/>
              </a:spcAft>
              <a:buClr>
                <a:srgbClr val="FFFFCC"/>
              </a:buClr>
              <a:buNone/>
            </a:pPr>
            <a:r>
              <a:rPr lang="ro-RO" sz="2400" dirty="0" smtClean="0">
                <a:latin typeface="Arial Black" pitchFamily="34" charset="0"/>
              </a:rPr>
              <a:t>1. </a:t>
            </a:r>
            <a:r>
              <a:rPr lang="ro-RO" sz="2400" dirty="0" smtClean="0">
                <a:solidFill>
                  <a:srgbClr val="FFFFCC"/>
                </a:solidFill>
                <a:latin typeface="Arial Black" pitchFamily="34" charset="0"/>
              </a:rPr>
              <a:t>Promovarea comportamentelor de protecţie solară la nivel populaţional</a:t>
            </a:r>
            <a:r>
              <a:rPr lang="en-US" sz="2400" dirty="0" smtClean="0">
                <a:solidFill>
                  <a:srgbClr val="FFFFCC"/>
                </a:solidFill>
                <a:latin typeface="Arial Black" pitchFamily="34" charset="0"/>
              </a:rPr>
              <a:t>.</a:t>
            </a:r>
            <a:endParaRPr lang="ro-RO" sz="2400" dirty="0" smtClean="0">
              <a:solidFill>
                <a:srgbClr val="FFFFCC"/>
              </a:solidFill>
              <a:latin typeface="Arial Black" pitchFamily="34" charset="0"/>
            </a:endParaRPr>
          </a:p>
          <a:p>
            <a:pPr algn="just">
              <a:spcBef>
                <a:spcPts val="1200"/>
              </a:spcBef>
              <a:spcAft>
                <a:spcPts val="1200"/>
              </a:spcAft>
              <a:buClr>
                <a:srgbClr val="FFFFCC"/>
              </a:buClr>
              <a:buNone/>
            </a:pPr>
            <a:r>
              <a:rPr lang="ro-RO" sz="2400" dirty="0" smtClean="0">
                <a:solidFill>
                  <a:srgbClr val="FFFFCC"/>
                </a:solidFill>
                <a:latin typeface="Arial Black" pitchFamily="34" charset="0"/>
              </a:rPr>
              <a:t>2. Îmbunătăţirea informării populaţiei cu privire la tipul de metode de protecţie solară asociabilă. </a:t>
            </a:r>
          </a:p>
          <a:p>
            <a:pPr algn="just">
              <a:spcBef>
                <a:spcPts val="1200"/>
              </a:spcBef>
              <a:spcAft>
                <a:spcPts val="1200"/>
              </a:spcAft>
              <a:buClr>
                <a:srgbClr val="FFFFCC"/>
              </a:buClr>
              <a:buNone/>
            </a:pPr>
            <a:r>
              <a:rPr lang="ro-RO" sz="2400" dirty="0" smtClean="0">
                <a:solidFill>
                  <a:srgbClr val="FFFFCC"/>
                </a:solidFill>
                <a:latin typeface="Arial Black" pitchFamily="34" charset="0"/>
              </a:rPr>
              <a:t>3. Educarea populaţiei cu privire la importanţa examinărilor profilactice postsezoniere a tegumentelor pentru depistarea cancerelor de piele</a:t>
            </a:r>
            <a:r>
              <a:rPr lang="en-US" sz="2400" dirty="0" smtClean="0">
                <a:solidFill>
                  <a:srgbClr val="FFFFCC"/>
                </a:solidFill>
                <a:latin typeface="Arial Black" pitchFamily="34" charset="0"/>
              </a:rPr>
              <a:t>.</a:t>
            </a:r>
            <a:endParaRPr lang="ro-RO" sz="2400" dirty="0" smtClean="0">
              <a:solidFill>
                <a:srgbClr val="FFFFCC"/>
              </a:solidFill>
              <a:latin typeface="Arial Black" pitchFamily="34" charset="0"/>
            </a:endParaRPr>
          </a:p>
          <a:p>
            <a:pPr algn="just">
              <a:spcBef>
                <a:spcPts val="1200"/>
              </a:spcBef>
              <a:spcAft>
                <a:spcPts val="1200"/>
              </a:spcAft>
              <a:buClr>
                <a:srgbClr val="FFFFCC"/>
              </a:buClr>
              <a:buNone/>
            </a:pPr>
            <a:r>
              <a:rPr lang="ro-RO" sz="2400" dirty="0" smtClean="0">
                <a:solidFill>
                  <a:srgbClr val="FFFFCC"/>
                </a:solidFill>
                <a:latin typeface="Arial Black" pitchFamily="34" charset="0"/>
              </a:rPr>
              <a:t>4. Îmbunătăţirea cunoştinţelor mamelor cu privire la mijloacele utilizate pentru o expunere în siguranţă a copiilor la soare</a:t>
            </a:r>
            <a:r>
              <a:rPr lang="en-US" sz="2400" dirty="0" smtClean="0">
                <a:solidFill>
                  <a:srgbClr val="FFFFCC"/>
                </a:solidFill>
                <a:latin typeface="Arial Black" pitchFamily="34" charset="0"/>
              </a:rPr>
              <a:t>.</a:t>
            </a:r>
            <a:endParaRPr lang="ro-RO" sz="2400" dirty="0" smtClean="0">
              <a:solidFill>
                <a:srgbClr val="FFFFCC"/>
              </a:solidFill>
              <a:latin typeface="Arial Black" pitchFamily="34" charset="0"/>
            </a:endParaRPr>
          </a:p>
          <a:p>
            <a:pPr>
              <a:buNone/>
            </a:pPr>
            <a:endParaRPr lang="ro-RO" sz="2400" dirty="0" smtClean="0">
              <a:solidFill>
                <a:srgbClr val="FFFFCC"/>
              </a:solidFill>
              <a:latin typeface="Arial Black" pitchFamily="34" charset="0"/>
            </a:endParaRPr>
          </a:p>
          <a:p>
            <a:endParaRPr lang="ro-RO"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dirty="0" smtClean="0">
                <a:solidFill>
                  <a:srgbClr val="FFC000"/>
                </a:solidFill>
                <a:latin typeface="Arial Black" pitchFamily="34" charset="0"/>
              </a:rPr>
              <a:t>PERIOADA DE DERULARE A CAMPANIEI</a:t>
            </a:r>
            <a:endParaRPr lang="en-US" sz="3200" dirty="0">
              <a:solidFill>
                <a:srgbClr val="FFC000"/>
              </a:solidFill>
              <a:latin typeface="Arial Black" pitchFamily="34" charset="0"/>
            </a:endParaRPr>
          </a:p>
        </p:txBody>
      </p:sp>
      <p:sp>
        <p:nvSpPr>
          <p:cNvPr id="3" name="Content Placeholder 2"/>
          <p:cNvSpPr>
            <a:spLocks noGrp="1"/>
          </p:cNvSpPr>
          <p:nvPr>
            <p:ph idx="1"/>
          </p:nvPr>
        </p:nvSpPr>
        <p:spPr>
          <a:xfrm>
            <a:off x="457200" y="1981201"/>
            <a:ext cx="8534400" cy="761999"/>
          </a:xfrm>
          <a:solidFill>
            <a:srgbClr val="FF9900"/>
          </a:solidFill>
        </p:spPr>
        <p:style>
          <a:lnRef idx="0">
            <a:schemeClr val="accent6"/>
          </a:lnRef>
          <a:fillRef idx="3">
            <a:schemeClr val="accent6"/>
          </a:fillRef>
          <a:effectRef idx="3">
            <a:schemeClr val="accent6"/>
          </a:effectRef>
          <a:fontRef idx="minor">
            <a:schemeClr val="lt1"/>
          </a:fontRef>
        </p:style>
        <p:txBody>
          <a:bodyPr/>
          <a:lstStyle/>
          <a:p>
            <a:pPr algn="ctr">
              <a:buNone/>
            </a:pPr>
            <a:r>
              <a:rPr lang="ro-RO" sz="3600" dirty="0" smtClean="0">
                <a:solidFill>
                  <a:srgbClr val="FFFFCC"/>
                </a:solidFill>
                <a:latin typeface="Arial Black" pitchFamily="34" charset="0"/>
              </a:rPr>
              <a:t>August 2021</a:t>
            </a:r>
            <a:endParaRPr lang="en-US" sz="3600" dirty="0">
              <a:solidFill>
                <a:srgbClr val="FFFFCC"/>
              </a:solidFill>
              <a:latin typeface="Arial Black" pitchFamily="34" charset="0"/>
            </a:endParaRPr>
          </a:p>
        </p:txBody>
      </p:sp>
      <p:pic>
        <p:nvPicPr>
          <p:cNvPr id="29697" name="Picture 1" descr="C:\Users\Asus\Desktop\campanie mediu 2021\images (1).jpg"/>
          <p:cNvPicPr>
            <a:picLocks noChangeAspect="1" noChangeArrowheads="1"/>
          </p:cNvPicPr>
          <p:nvPr/>
        </p:nvPicPr>
        <p:blipFill>
          <a:blip r:embed="rId2" cstate="print"/>
          <a:srcRect/>
          <a:stretch>
            <a:fillRect/>
          </a:stretch>
        </p:blipFill>
        <p:spPr bwMode="auto">
          <a:xfrm>
            <a:off x="3048000" y="3124200"/>
            <a:ext cx="2895600" cy="2318787"/>
          </a:xfrm>
          <a:prstGeom prst="rect">
            <a:avLst/>
          </a:prstGeom>
          <a:noFill/>
        </p:spPr>
      </p:pic>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2633</TotalTime>
  <Words>988</Words>
  <Application>Microsoft Office PowerPoint</Application>
  <PresentationFormat>On-screen Show (4:3)</PresentationFormat>
  <Paragraphs>146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Times New Roman</vt:lpstr>
      <vt:lpstr>Wingdings</vt:lpstr>
      <vt:lpstr>Ripple</vt:lpstr>
      <vt:lpstr> Protecţia solară – un pas important spre sănătate!</vt:lpstr>
      <vt:lpstr>CUPRINS</vt:lpstr>
      <vt:lpstr>INTRODUCERE</vt:lpstr>
      <vt:lpstr>PowerPoint Presentation</vt:lpstr>
      <vt:lpstr>TEMA CAMPANIEI</vt:lpstr>
      <vt:lpstr>SCOPUL</vt:lpstr>
      <vt:lpstr>PowerPoint Presentation</vt:lpstr>
      <vt:lpstr>OBIECTIVELE SPECIFICE</vt:lpstr>
      <vt:lpstr>PERIOADA DE DERULARE A CAMPANIEI</vt:lpstr>
      <vt:lpstr>SLOGANUL</vt:lpstr>
      <vt:lpstr>MESAJELE CHEIE ÎN RAPORT CU OBIECTIVELE SPECIFICE</vt:lpstr>
      <vt:lpstr>MESAJELE CHEIE ÎN RAPORT CU OBIECTIVELE SPECIFICE</vt:lpstr>
      <vt:lpstr>GRUPURILE ŢINTĂ</vt:lpstr>
      <vt:lpstr>ACTIVITĂŢI POSIBILE</vt:lpstr>
      <vt:lpstr>ACTIVITĂŢI POSIBILE</vt:lpstr>
      <vt:lpstr>PARTENERI POSIBILI</vt:lpstr>
      <vt:lpstr>INDICATORI DE MONITORIZARE</vt:lpstr>
      <vt:lpstr>TERMEN DE RAPORTARE</vt:lpstr>
      <vt:lpstr>INFORMAŢII DE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LENOVO</cp:lastModifiedBy>
  <cp:revision>530</cp:revision>
  <cp:lastPrinted>2016-04-19T10:35:02Z</cp:lastPrinted>
  <dcterms:created xsi:type="dcterms:W3CDTF">2010-05-06T06:53:00Z</dcterms:created>
  <dcterms:modified xsi:type="dcterms:W3CDTF">2021-06-30T11:13:18Z</dcterms:modified>
</cp:coreProperties>
</file>