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7" r:id="rId2"/>
  </p:sldIdLst>
  <p:sldSz cx="12801600" cy="9601200" type="A3"/>
  <p:notesSz cx="6858000" cy="9144000"/>
  <p:defaultTextStyle>
    <a:defPPr>
      <a:defRPr lang="en-US"/>
    </a:defPPr>
    <a:lvl1pPr marL="0" algn="l" defTabSz="1119890" rtl="0" eaLnBrk="1" latinLnBrk="0" hangingPunct="1">
      <a:defRPr sz="2200" kern="1200">
        <a:solidFill>
          <a:schemeClr val="tx1"/>
        </a:solidFill>
        <a:latin typeface="+mn-lt"/>
        <a:ea typeface="+mn-ea"/>
        <a:cs typeface="+mn-cs"/>
      </a:defRPr>
    </a:lvl1pPr>
    <a:lvl2pPr marL="559945" algn="l" defTabSz="1119890" rtl="0" eaLnBrk="1" latinLnBrk="0" hangingPunct="1">
      <a:defRPr sz="2200" kern="1200">
        <a:solidFill>
          <a:schemeClr val="tx1"/>
        </a:solidFill>
        <a:latin typeface="+mn-lt"/>
        <a:ea typeface="+mn-ea"/>
        <a:cs typeface="+mn-cs"/>
      </a:defRPr>
    </a:lvl2pPr>
    <a:lvl3pPr marL="1119890" algn="l" defTabSz="1119890" rtl="0" eaLnBrk="1" latinLnBrk="0" hangingPunct="1">
      <a:defRPr sz="2200" kern="1200">
        <a:solidFill>
          <a:schemeClr val="tx1"/>
        </a:solidFill>
        <a:latin typeface="+mn-lt"/>
        <a:ea typeface="+mn-ea"/>
        <a:cs typeface="+mn-cs"/>
      </a:defRPr>
    </a:lvl3pPr>
    <a:lvl4pPr marL="1679835" algn="l" defTabSz="1119890" rtl="0" eaLnBrk="1" latinLnBrk="0" hangingPunct="1">
      <a:defRPr sz="2200" kern="1200">
        <a:solidFill>
          <a:schemeClr val="tx1"/>
        </a:solidFill>
        <a:latin typeface="+mn-lt"/>
        <a:ea typeface="+mn-ea"/>
        <a:cs typeface="+mn-cs"/>
      </a:defRPr>
    </a:lvl4pPr>
    <a:lvl5pPr marL="2239781" algn="l" defTabSz="1119890" rtl="0" eaLnBrk="1" latinLnBrk="0" hangingPunct="1">
      <a:defRPr sz="2200" kern="1200">
        <a:solidFill>
          <a:schemeClr val="tx1"/>
        </a:solidFill>
        <a:latin typeface="+mn-lt"/>
        <a:ea typeface="+mn-ea"/>
        <a:cs typeface="+mn-cs"/>
      </a:defRPr>
    </a:lvl5pPr>
    <a:lvl6pPr marL="2799726" algn="l" defTabSz="1119890" rtl="0" eaLnBrk="1" latinLnBrk="0" hangingPunct="1">
      <a:defRPr sz="2200" kern="1200">
        <a:solidFill>
          <a:schemeClr val="tx1"/>
        </a:solidFill>
        <a:latin typeface="+mn-lt"/>
        <a:ea typeface="+mn-ea"/>
        <a:cs typeface="+mn-cs"/>
      </a:defRPr>
    </a:lvl6pPr>
    <a:lvl7pPr marL="3359672" algn="l" defTabSz="1119890" rtl="0" eaLnBrk="1" latinLnBrk="0" hangingPunct="1">
      <a:defRPr sz="2200" kern="1200">
        <a:solidFill>
          <a:schemeClr val="tx1"/>
        </a:solidFill>
        <a:latin typeface="+mn-lt"/>
        <a:ea typeface="+mn-ea"/>
        <a:cs typeface="+mn-cs"/>
      </a:defRPr>
    </a:lvl7pPr>
    <a:lvl8pPr marL="3919616" algn="l" defTabSz="1119890" rtl="0" eaLnBrk="1" latinLnBrk="0" hangingPunct="1">
      <a:defRPr sz="2200" kern="1200">
        <a:solidFill>
          <a:schemeClr val="tx1"/>
        </a:solidFill>
        <a:latin typeface="+mn-lt"/>
        <a:ea typeface="+mn-ea"/>
        <a:cs typeface="+mn-cs"/>
      </a:defRPr>
    </a:lvl8pPr>
    <a:lvl9pPr marL="4479562" algn="l" defTabSz="111989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guide id="7" orient="horz" pos="968">
          <p15:clr>
            <a:srgbClr val="A4A3A4"/>
          </p15:clr>
        </p15:guide>
        <p15:guide id="8" orient="horz" pos="84">
          <p15:clr>
            <a:srgbClr val="A4A3A4"/>
          </p15:clr>
        </p15:guide>
        <p15:guide id="9" orient="horz" pos="5880">
          <p15:clr>
            <a:srgbClr val="A4A3A4"/>
          </p15:clr>
        </p15:guide>
        <p15:guide id="10" pos="170">
          <p15:clr>
            <a:srgbClr val="A4A3A4"/>
          </p15:clr>
        </p15:guide>
        <p15:guide id="11" pos="78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9" autoAdjust="0"/>
    <p:restoredTop sz="92430" autoAdjust="0"/>
  </p:normalViewPr>
  <p:slideViewPr>
    <p:cSldViewPr snapToGrid="0" snapToObjects="1" showGuides="1">
      <p:cViewPr>
        <p:scale>
          <a:sx n="96" d="100"/>
          <a:sy n="96" d="100"/>
        </p:scale>
        <p:origin x="-648" y="90"/>
      </p:cViewPr>
      <p:guideLst>
        <p:guide orient="horz" pos="3629"/>
        <p:guide orient="horz" pos="315"/>
        <p:guide orient="horz" pos="22047"/>
        <p:guide orient="horz"/>
        <p:guide pos="477"/>
        <p:guide pos="22202"/>
        <p:guide orient="horz" pos="968"/>
        <p:guide orient="horz" pos="84"/>
        <p:guide orient="horz" pos="5880"/>
        <p:guide pos="170"/>
        <p:guide pos="7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3/27/2019</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1119890" rtl="0" eaLnBrk="1" latinLnBrk="0" hangingPunct="1">
      <a:defRPr sz="1500" kern="1200">
        <a:solidFill>
          <a:schemeClr val="tx1"/>
        </a:solidFill>
        <a:latin typeface="+mn-lt"/>
        <a:ea typeface="+mn-ea"/>
        <a:cs typeface="+mn-cs"/>
      </a:defRPr>
    </a:lvl1pPr>
    <a:lvl2pPr marL="559945" algn="l" defTabSz="1119890" rtl="0" eaLnBrk="1" latinLnBrk="0" hangingPunct="1">
      <a:defRPr sz="1500" kern="1200">
        <a:solidFill>
          <a:schemeClr val="tx1"/>
        </a:solidFill>
        <a:latin typeface="+mn-lt"/>
        <a:ea typeface="+mn-ea"/>
        <a:cs typeface="+mn-cs"/>
      </a:defRPr>
    </a:lvl2pPr>
    <a:lvl3pPr marL="1119890" algn="l" defTabSz="1119890" rtl="0" eaLnBrk="1" latinLnBrk="0" hangingPunct="1">
      <a:defRPr sz="1500" kern="1200">
        <a:solidFill>
          <a:schemeClr val="tx1"/>
        </a:solidFill>
        <a:latin typeface="+mn-lt"/>
        <a:ea typeface="+mn-ea"/>
        <a:cs typeface="+mn-cs"/>
      </a:defRPr>
    </a:lvl3pPr>
    <a:lvl4pPr marL="1679835" algn="l" defTabSz="1119890" rtl="0" eaLnBrk="1" latinLnBrk="0" hangingPunct="1">
      <a:defRPr sz="1500" kern="1200">
        <a:solidFill>
          <a:schemeClr val="tx1"/>
        </a:solidFill>
        <a:latin typeface="+mn-lt"/>
        <a:ea typeface="+mn-ea"/>
        <a:cs typeface="+mn-cs"/>
      </a:defRPr>
    </a:lvl4pPr>
    <a:lvl5pPr marL="2239781" algn="l" defTabSz="1119890" rtl="0" eaLnBrk="1" latinLnBrk="0" hangingPunct="1">
      <a:defRPr sz="1500" kern="1200">
        <a:solidFill>
          <a:schemeClr val="tx1"/>
        </a:solidFill>
        <a:latin typeface="+mn-lt"/>
        <a:ea typeface="+mn-ea"/>
        <a:cs typeface="+mn-cs"/>
      </a:defRPr>
    </a:lvl5pPr>
    <a:lvl6pPr marL="2799726" algn="l" defTabSz="1119890" rtl="0" eaLnBrk="1" latinLnBrk="0" hangingPunct="1">
      <a:defRPr sz="1500" kern="1200">
        <a:solidFill>
          <a:schemeClr val="tx1"/>
        </a:solidFill>
        <a:latin typeface="+mn-lt"/>
        <a:ea typeface="+mn-ea"/>
        <a:cs typeface="+mn-cs"/>
      </a:defRPr>
    </a:lvl6pPr>
    <a:lvl7pPr marL="3359672" algn="l" defTabSz="1119890" rtl="0" eaLnBrk="1" latinLnBrk="0" hangingPunct="1">
      <a:defRPr sz="1500" kern="1200">
        <a:solidFill>
          <a:schemeClr val="tx1"/>
        </a:solidFill>
        <a:latin typeface="+mn-lt"/>
        <a:ea typeface="+mn-ea"/>
        <a:cs typeface="+mn-cs"/>
      </a:defRPr>
    </a:lvl7pPr>
    <a:lvl8pPr marL="3919616" algn="l" defTabSz="1119890" rtl="0" eaLnBrk="1" latinLnBrk="0" hangingPunct="1">
      <a:defRPr sz="1500" kern="1200">
        <a:solidFill>
          <a:schemeClr val="tx1"/>
        </a:solidFill>
        <a:latin typeface="+mn-lt"/>
        <a:ea typeface="+mn-ea"/>
        <a:cs typeface="+mn-cs"/>
      </a:defRPr>
    </a:lvl8pPr>
    <a:lvl9pPr marL="4479562" algn="l" defTabSz="111989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09394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3722" y="1713780"/>
            <a:ext cx="604626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69017" y="1522861"/>
            <a:ext cx="6041495"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69015" y="4132337"/>
            <a:ext cx="6042971"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6492016" y="1522861"/>
            <a:ext cx="6041417"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6492016" y="1713780"/>
            <a:ext cx="604141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6492016" y="4137401"/>
            <a:ext cx="6039757"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6489701" y="4328319"/>
            <a:ext cx="6042072"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6496699" y="7476846"/>
            <a:ext cx="6036733"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6492016" y="7672250"/>
            <a:ext cx="603975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63722" y="4335866"/>
            <a:ext cx="6046789"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1729800" y="933022"/>
            <a:ext cx="9342001" cy="341421"/>
          </a:xfrm>
          <a:prstGeom prst="rect">
            <a:avLst/>
          </a:prstGeom>
        </p:spPr>
        <p:txBody>
          <a:bodyPr lIns="28447" tIns="14223" rIns="28447" bIns="14223">
            <a:normAutofit/>
          </a:bodyPr>
          <a:lstStyle>
            <a:lvl1pPr marL="0" indent="0" algn="ctr">
              <a:buFontTx/>
              <a:buNone/>
              <a:defRPr sz="19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1729800" y="591601"/>
            <a:ext cx="9342001" cy="341421"/>
          </a:xfrm>
          <a:prstGeom prst="rect">
            <a:avLst/>
          </a:prstGeom>
        </p:spPr>
        <p:txBody>
          <a:bodyPr lIns="28447" tIns="14223" rIns="28447" bIns="14223" anchor="t" anchorCtr="1">
            <a:normAutofit/>
          </a:bodyPr>
          <a:lstStyle>
            <a:lvl1pPr marL="0" indent="0" algn="ctr">
              <a:buFontTx/>
              <a:buNone/>
              <a:defRPr sz="27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authors</a:t>
            </a:r>
          </a:p>
        </p:txBody>
      </p:sp>
      <p:sp>
        <p:nvSpPr>
          <p:cNvPr id="80" name="Text Placeholder 76"/>
          <p:cNvSpPr>
            <a:spLocks noGrp="1"/>
          </p:cNvSpPr>
          <p:nvPr>
            <p:ph type="body" sz="quarter" idx="153" hasCustomPrompt="1"/>
          </p:nvPr>
        </p:nvSpPr>
        <p:spPr>
          <a:xfrm>
            <a:off x="1729800" y="154750"/>
            <a:ext cx="9342001" cy="436851"/>
          </a:xfrm>
          <a:prstGeom prst="rect">
            <a:avLst/>
          </a:prstGeom>
        </p:spPr>
        <p:txBody>
          <a:bodyPr lIns="28447" tIns="14223" rIns="28447" bIns="14223" anchor="t" anchorCtr="1">
            <a:normAutofit/>
          </a:bodyPr>
          <a:lstStyle>
            <a:lvl1pPr marL="0" indent="0" algn="ctr">
              <a:buFontTx/>
              <a:buNone/>
              <a:defRPr sz="3600" b="1">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3721" y="1701279"/>
            <a:ext cx="396412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69015" y="1525506"/>
            <a:ext cx="3958828"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269016" y="5211943"/>
            <a:ext cx="3964585"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274774" y="5018866"/>
            <a:ext cx="3958828"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4419998" y="6163700"/>
            <a:ext cx="3958364"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19998" y="5990243"/>
            <a:ext cx="3958364"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4422313" y="1703594"/>
            <a:ext cx="3958364"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4420461" y="1525506"/>
            <a:ext cx="3960680"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8573759" y="1525506"/>
            <a:ext cx="3959675"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8573759" y="1701279"/>
            <a:ext cx="3959675"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8573759" y="5009502"/>
            <a:ext cx="3959675"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8572291" y="5185273"/>
            <a:ext cx="396114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8573759" y="7479491"/>
            <a:ext cx="3959675" cy="185617"/>
          </a:xfrm>
          <a:prstGeom prst="rect">
            <a:avLst/>
          </a:prstGeom>
          <a:noFill/>
        </p:spPr>
        <p:txBody>
          <a:bodyPr wrap="square" lIns="23331" tIns="23331" rIns="23331" bIns="23331" anchor="ctr" anchorCtr="0">
            <a:spAutoFit/>
          </a:bodyPr>
          <a:lstStyle>
            <a:lvl1pPr marL="0" indent="0" algn="ctr">
              <a:buNone/>
              <a:tabLst/>
              <a:defRPr sz="9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8573758" y="7655263"/>
            <a:ext cx="396114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1729800" y="933022"/>
            <a:ext cx="9342001" cy="341421"/>
          </a:xfrm>
          <a:prstGeom prst="rect">
            <a:avLst/>
          </a:prstGeom>
        </p:spPr>
        <p:txBody>
          <a:bodyPr lIns="28447" tIns="14223" rIns="28447" bIns="14223">
            <a:normAutofit/>
          </a:bodyPr>
          <a:lstStyle>
            <a:lvl1pPr marL="0" indent="0" algn="ctr">
              <a:buFontTx/>
              <a:buNone/>
              <a:defRPr sz="19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1729800" y="591601"/>
            <a:ext cx="9342001" cy="341421"/>
          </a:xfrm>
          <a:prstGeom prst="rect">
            <a:avLst/>
          </a:prstGeom>
        </p:spPr>
        <p:txBody>
          <a:bodyPr lIns="28447" tIns="14223" rIns="28447" bIns="14223" anchor="t" anchorCtr="1">
            <a:normAutofit/>
          </a:bodyPr>
          <a:lstStyle>
            <a:lvl1pPr marL="0" indent="0" algn="ctr">
              <a:buFontTx/>
              <a:buNone/>
              <a:defRPr sz="27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authors</a:t>
            </a:r>
          </a:p>
        </p:txBody>
      </p:sp>
      <p:sp>
        <p:nvSpPr>
          <p:cNvPr id="73" name="Text Placeholder 76"/>
          <p:cNvSpPr>
            <a:spLocks noGrp="1"/>
          </p:cNvSpPr>
          <p:nvPr>
            <p:ph type="body" sz="quarter" idx="153" hasCustomPrompt="1"/>
          </p:nvPr>
        </p:nvSpPr>
        <p:spPr>
          <a:xfrm>
            <a:off x="1729800" y="154750"/>
            <a:ext cx="9342001" cy="436851"/>
          </a:xfrm>
          <a:prstGeom prst="rect">
            <a:avLst/>
          </a:prstGeom>
        </p:spPr>
        <p:txBody>
          <a:bodyPr lIns="28447" tIns="14223" rIns="28447" bIns="14223" anchor="t" anchorCtr="1">
            <a:normAutofit/>
          </a:bodyPr>
          <a:lstStyle>
            <a:lvl1pPr marL="0" indent="0" algn="ctr">
              <a:buFontTx/>
              <a:buNone/>
              <a:defRPr sz="3600" b="1">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title</a:t>
            </a:r>
          </a:p>
        </p:txBody>
      </p:sp>
    </p:spTree>
    <p:extLst>
      <p:ext uri="{BB962C8B-B14F-4D97-AF65-F5344CB8AC3E}">
        <p14:creationId xmlns:p14="http://schemas.microsoft.com/office/powerpoint/2010/main" val="237752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3.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1.xml"/><Relationship Id="rId7" Type="http://schemas.openxmlformats.org/officeDocument/2006/relationships/image" Target="../media/image7.png"/><Relationship Id="rId12" Type="http://schemas.openxmlformats.org/officeDocument/2006/relationships/image" Target="../media/image2.png"/><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oleObject" Target="../embeddings/oleObject2.bin"/><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png"/><Relationship Id="rId19" Type="http://schemas.openxmlformats.org/officeDocument/2006/relationships/image" Target="../media/image10.jpeg"/><Relationship Id="rId4" Type="http://schemas.openxmlformats.org/officeDocument/2006/relationships/vmlDrawing" Target="../drawings/vmlDrawing1.vml"/><Relationship Id="rId9" Type="http://schemas.openxmlformats.org/officeDocument/2006/relationships/oleObject" Target="../embeddings/oleObject1.bin"/><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4501260" y="-12836"/>
            <a:ext cx="4359436" cy="9614036"/>
            <a:chOff x="-11225189" y="-1"/>
            <a:chExt cx="11018865" cy="32400447"/>
          </a:xfrm>
        </p:grpSpPr>
        <p:sp>
          <p:nvSpPr>
            <p:cNvPr id="24" name="Rectangle 23"/>
            <p:cNvSpPr/>
            <p:nvPr/>
          </p:nvSpPr>
          <p:spPr>
            <a:xfrm>
              <a:off x="-11216136" y="-1"/>
              <a:ext cx="11009812" cy="324004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472356" rtl="0" eaLnBrk="1" fontAlgn="auto" latinLnBrk="0" hangingPunct="1">
                <a:lnSpc>
                  <a:spcPct val="100000"/>
                </a:lnSpc>
                <a:spcBef>
                  <a:spcPts val="0"/>
                </a:spcBef>
                <a:spcAft>
                  <a:spcPts val="0"/>
                </a:spcAft>
                <a:buClrTx/>
                <a:buSzTx/>
                <a:buFontTx/>
                <a:buNone/>
                <a:tabLst/>
                <a:defRPr/>
              </a:pPr>
              <a:r>
                <a:rPr lang="en-US" sz="1000" b="1" spc="0" dirty="0">
                  <a:solidFill>
                    <a:srgbClr val="FF0000"/>
                  </a:solidFill>
                  <a:latin typeface="Trebuchet MS" pitchFamily="34" charset="0"/>
                </a:rPr>
                <a:t>(—THIS SIDEBAR DOES NOT PRINT—)</a:t>
              </a:r>
              <a:endParaRPr lang="en-US" sz="1000" b="1" spc="187" dirty="0">
                <a:solidFill>
                  <a:schemeClr val="bg1"/>
                </a:solidFill>
                <a:latin typeface="Trebuchet MS" pitchFamily="34" charset="0"/>
              </a:endParaRPr>
            </a:p>
            <a:p>
              <a:pPr algn="ctr"/>
              <a:r>
                <a:rPr lang="en-US" sz="1200" b="1" spc="187" dirty="0">
                  <a:solidFill>
                    <a:schemeClr val="bg1"/>
                  </a:solidFill>
                  <a:latin typeface="Trebuchet MS" pitchFamily="34" charset="0"/>
                </a:rPr>
                <a:t>DESIGN</a:t>
              </a:r>
              <a:r>
                <a:rPr lang="en-US" sz="1200" b="1" spc="187" baseline="0" dirty="0">
                  <a:solidFill>
                    <a:schemeClr val="bg1"/>
                  </a:solidFill>
                  <a:latin typeface="Trebuchet MS" pitchFamily="34" charset="0"/>
                </a:rPr>
                <a:t> </a:t>
              </a:r>
              <a:r>
                <a:rPr lang="en-US" sz="1200" b="1" spc="187" dirty="0">
                  <a:solidFill>
                    <a:schemeClr val="bg1"/>
                  </a:solidFill>
                  <a:latin typeface="Trebuchet MS" pitchFamily="34" charset="0"/>
                </a:rPr>
                <a:t>GUIDE</a:t>
              </a:r>
            </a:p>
            <a:p>
              <a:pPr algn="ctr"/>
              <a:endParaRPr lang="en-US" sz="900" b="1" dirty="0">
                <a:latin typeface="Trebuchet MS" pitchFamily="34" charset="0"/>
              </a:endParaRPr>
            </a:p>
            <a:p>
              <a:pPr defTabSz="1171490"/>
              <a:r>
                <a:rPr lang="en-US" sz="900" i="0" dirty="0">
                  <a:latin typeface="Trebuchet MS" pitchFamily="34" charset="0"/>
                </a:rPr>
                <a:t>This PowerPoint</a:t>
              </a:r>
              <a:r>
                <a:rPr lang="en-US" sz="900" i="0" baseline="0" dirty="0">
                  <a:latin typeface="Trebuchet MS" pitchFamily="34" charset="0"/>
                </a:rPr>
                <a:t> </a:t>
              </a:r>
              <a:r>
                <a:rPr lang="en-US" sz="900" i="0" dirty="0">
                  <a:latin typeface="Trebuchet MS" pitchFamily="34" charset="0"/>
                </a:rPr>
                <a:t>2007 template produces</a:t>
              </a:r>
              <a:r>
                <a:rPr lang="en-US" sz="900" i="0" baseline="0" dirty="0">
                  <a:latin typeface="Trebuchet MS" pitchFamily="34" charset="0"/>
                </a:rPr>
                <a:t> </a:t>
              </a:r>
              <a:r>
                <a:rPr lang="en-US" sz="900" i="0" dirty="0">
                  <a:latin typeface="Trebuchet MS" pitchFamily="34" charset="0"/>
                </a:rPr>
                <a:t>a 100cmx100cm presentation poster. </a:t>
              </a:r>
              <a:r>
                <a:rPr lang="en-US" sz="900" dirty="0">
                  <a:latin typeface="Trebuchet MS" pitchFamily="34" charset="0"/>
                </a:rPr>
                <a:t>You</a:t>
              </a:r>
              <a:r>
                <a:rPr lang="en-US" sz="900" baseline="0" dirty="0">
                  <a:latin typeface="Trebuchet MS" pitchFamily="34" charset="0"/>
                </a:rPr>
                <a:t> can u</a:t>
              </a:r>
              <a:r>
                <a:rPr lang="en-US" sz="900" dirty="0">
                  <a:latin typeface="Trebuchet MS" pitchFamily="34" charset="0"/>
                </a:rPr>
                <a:t>se</a:t>
              </a:r>
              <a:r>
                <a:rPr lang="en-US" sz="900" baseline="0" dirty="0">
                  <a:latin typeface="Trebuchet MS" pitchFamily="34" charset="0"/>
                </a:rPr>
                <a:t> it to create your research poster and </a:t>
              </a:r>
              <a:r>
                <a:rPr lang="en-US" sz="900" dirty="0">
                  <a:latin typeface="Trebuchet MS" pitchFamily="34" charset="0"/>
                </a:rPr>
                <a:t>save valuable time placing titles, subtitles,</a:t>
              </a:r>
              <a:r>
                <a:rPr lang="en-US" sz="900" baseline="0" dirty="0">
                  <a:latin typeface="Trebuchet MS" pitchFamily="34" charset="0"/>
                </a:rPr>
                <a:t> text, and graphics</a:t>
              </a:r>
              <a:r>
                <a:rPr lang="en-US" sz="900" dirty="0">
                  <a:latin typeface="Trebuchet MS" pitchFamily="34" charset="0"/>
                </a:rPr>
                <a:t>. </a:t>
              </a:r>
            </a:p>
            <a:p>
              <a:pPr defTabSz="1171490"/>
              <a:endParaRPr lang="en-US" sz="900" dirty="0">
                <a:latin typeface="Trebuchet MS" pitchFamily="34" charset="0"/>
              </a:endParaRPr>
            </a:p>
            <a:p>
              <a:pPr defTabSz="1365486"/>
              <a:r>
                <a:rPr lang="en-US" sz="900" dirty="0">
                  <a:latin typeface="Trebuchet MS" pitchFamily="34" charset="0"/>
                </a:rPr>
                <a:t>We provide a series of online tutorials that will guide you through the poster design process and answer your poster production questions. To view our template tutorials, go online to </a:t>
              </a:r>
              <a:r>
                <a:rPr lang="en-US" sz="900" b="1" dirty="0">
                  <a:solidFill>
                    <a:srgbClr val="FFC000"/>
                  </a:solidFill>
                  <a:latin typeface="Trebuchet MS" pitchFamily="34" charset="0"/>
                </a:rPr>
                <a:t>PosterPresentations.com</a:t>
              </a:r>
              <a:r>
                <a:rPr lang="en-US" sz="900" b="1" dirty="0">
                  <a:solidFill>
                    <a:schemeClr val="bg1"/>
                  </a:solidFill>
                  <a:latin typeface="Trebuchet MS" pitchFamily="34" charset="0"/>
                </a:rPr>
                <a:t> </a:t>
              </a:r>
              <a:r>
                <a:rPr lang="en-US" sz="900" dirty="0">
                  <a:solidFill>
                    <a:schemeClr val="bg1"/>
                  </a:solidFill>
                  <a:latin typeface="Trebuchet MS" pitchFamily="34" charset="0"/>
                </a:rPr>
                <a:t>and click on HELP DESK.</a:t>
              </a:r>
            </a:p>
            <a:p>
              <a:pPr defTabSz="1365486"/>
              <a:endParaRPr lang="en-US" sz="900" dirty="0">
                <a:latin typeface="Trebuchet MS" pitchFamily="34" charset="0"/>
              </a:endParaRPr>
            </a:p>
            <a:p>
              <a:pPr defTabSz="1365486"/>
              <a:r>
                <a:rPr lang="en-US" sz="900" dirty="0">
                  <a:solidFill>
                    <a:schemeClr val="bg1"/>
                  </a:solidFill>
                  <a:latin typeface="Trebuchet MS" pitchFamily="34" charset="0"/>
                </a:rPr>
                <a:t>When</a:t>
              </a:r>
              <a:r>
                <a:rPr lang="en-US" sz="900" baseline="0" dirty="0">
                  <a:solidFill>
                    <a:schemeClr val="bg1"/>
                  </a:solidFill>
                  <a:latin typeface="Trebuchet MS" pitchFamily="34" charset="0"/>
                </a:rPr>
                <a:t> you are ready to print your poster</a:t>
              </a:r>
              <a:r>
                <a:rPr lang="en-US" sz="900" dirty="0">
                  <a:solidFill>
                    <a:schemeClr val="bg1"/>
                  </a:solidFill>
                  <a:latin typeface="Trebuchet MS" pitchFamily="34" charset="0"/>
                </a:rPr>
                <a:t>,</a:t>
              </a:r>
              <a:r>
                <a:rPr lang="en-US" sz="900" baseline="0" dirty="0">
                  <a:solidFill>
                    <a:schemeClr val="bg1"/>
                  </a:solidFill>
                  <a:latin typeface="Trebuchet MS" pitchFamily="34" charset="0"/>
                </a:rPr>
                <a:t> go online to </a:t>
              </a:r>
              <a:r>
                <a:rPr lang="en-US" sz="900" b="0" dirty="0">
                  <a:solidFill>
                    <a:schemeClr val="bg1"/>
                  </a:solidFill>
                  <a:latin typeface="Trebuchet MS" pitchFamily="34" charset="0"/>
                </a:rPr>
                <a:t>PosterPresentations.com</a:t>
              </a:r>
              <a:br>
                <a:rPr lang="en-US" sz="900" dirty="0">
                  <a:solidFill>
                    <a:schemeClr val="bg1"/>
                  </a:solidFill>
                  <a:latin typeface="Trebuchet MS" pitchFamily="34" charset="0"/>
                </a:rPr>
              </a:br>
              <a:endParaRPr lang="en-US" sz="900" dirty="0">
                <a:solidFill>
                  <a:schemeClr val="bg1"/>
                </a:solidFill>
                <a:latin typeface="Trebuchet MS" pitchFamily="34" charset="0"/>
              </a:endParaRPr>
            </a:p>
            <a:p>
              <a:pPr algn="l" defTabSz="1171490"/>
              <a:r>
                <a:rPr lang="en-US" sz="900" b="0" dirty="0">
                  <a:solidFill>
                    <a:schemeClr val="bg1"/>
                  </a:solidFill>
                  <a:latin typeface="Trebuchet MS" pitchFamily="34" charset="0"/>
                </a:rPr>
                <a:t>Need</a:t>
              </a:r>
              <a:r>
                <a:rPr lang="en-US" sz="900" b="0" baseline="0" dirty="0">
                  <a:solidFill>
                    <a:schemeClr val="bg1"/>
                  </a:solidFill>
                  <a:latin typeface="Trebuchet MS" pitchFamily="34" charset="0"/>
                </a:rPr>
                <a:t> assistance? Call us at </a:t>
              </a:r>
              <a:r>
                <a:rPr lang="en-US" sz="900" b="0" dirty="0">
                  <a:solidFill>
                    <a:srgbClr val="FFC000"/>
                  </a:solidFill>
                  <a:latin typeface="Trebuchet MS" pitchFamily="34" charset="0"/>
                </a:rPr>
                <a:t>1.510.649.3001</a:t>
              </a:r>
            </a:p>
            <a:p>
              <a:pPr algn="l" defTabSz="1171490"/>
              <a:endParaRPr lang="en-US" sz="1100" b="1" dirty="0">
                <a:solidFill>
                  <a:srgbClr val="FFFF00"/>
                </a:solidFill>
                <a:latin typeface="Trebuchet MS" pitchFamily="34" charset="0"/>
              </a:endParaRPr>
            </a:p>
            <a:p>
              <a:pPr algn="ctr"/>
              <a:endParaRPr lang="en-US" sz="700" b="1" dirty="0">
                <a:solidFill>
                  <a:schemeClr val="bg1"/>
                </a:solidFill>
                <a:latin typeface="Trebuchet MS" pitchFamily="34" charset="0"/>
              </a:endParaRPr>
            </a:p>
            <a:p>
              <a:pPr algn="ctr"/>
              <a:r>
                <a:rPr lang="en-US" sz="1200" b="1" spc="187" dirty="0">
                  <a:solidFill>
                    <a:schemeClr val="bg1"/>
                  </a:solidFill>
                  <a:latin typeface="Trebuchet MS" pitchFamily="34" charset="0"/>
                </a:rPr>
                <a:t>QUICK START</a:t>
              </a:r>
            </a:p>
            <a:p>
              <a:pPr algn="ctr"/>
              <a:endParaRPr lang="en-US" sz="1000" b="1"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Zoom in and out</a:t>
              </a:r>
            </a:p>
            <a:p>
              <a:pPr marL="786243" indent="-202487" algn="l" defTabSz="264715">
                <a:tabLst/>
              </a:pPr>
              <a:r>
                <a:rPr lang="en-US" sz="700" b="0" baseline="0" dirty="0">
                  <a:solidFill>
                    <a:schemeClr val="bg1"/>
                  </a:solidFill>
                  <a:latin typeface="Trebuchet MS" pitchFamily="34" charset="0"/>
                </a:rPr>
                <a:t>	</a:t>
              </a:r>
              <a:r>
                <a:rPr lang="en-US" sz="7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900" b="0"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Title, Authors, and Affiliations</a:t>
              </a:r>
            </a:p>
            <a:p>
              <a:pPr algn="l"/>
              <a:r>
                <a:rPr lang="en-US" sz="700" b="0" baseline="0" dirty="0">
                  <a:solidFill>
                    <a:schemeClr val="bg1">
                      <a:lumMod val="75000"/>
                    </a:schemeClr>
                  </a:solidFill>
                  <a:latin typeface="Trebuchet MS" pitchFamily="34" charset="0"/>
                </a:rPr>
                <a:t>Start designing your poster by adding the title, the names of the authors, and the affiliated institutions. </a:t>
              </a:r>
              <a:r>
                <a:rPr lang="en-US" sz="7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700" b="0" spc="0" baseline="0" dirty="0">
                <a:solidFill>
                  <a:schemeClr val="bg1">
                    <a:lumMod val="75000"/>
                  </a:schemeClr>
                </a:solidFill>
                <a:latin typeface="Trebuchet MS" pitchFamily="34" charset="0"/>
              </a:endParaRPr>
            </a:p>
            <a:p>
              <a:pPr algn="l"/>
              <a:r>
                <a:rPr lang="en-US" sz="700" b="1" spc="93" baseline="0" dirty="0">
                  <a:solidFill>
                    <a:srgbClr val="FFC000"/>
                  </a:solidFill>
                  <a:latin typeface="Trebuchet MS" pitchFamily="34" charset="0"/>
                </a:rPr>
                <a:t>TIP</a:t>
              </a:r>
              <a:r>
                <a:rPr lang="en-US" sz="700" b="1" baseline="0" dirty="0">
                  <a:solidFill>
                    <a:srgbClr val="FFC000"/>
                  </a:solidFill>
                  <a:latin typeface="Trebuchet MS" pitchFamily="34" charset="0"/>
                </a:rPr>
                <a:t>: </a:t>
              </a:r>
              <a:r>
                <a:rPr lang="en-US" sz="700" b="0" baseline="0" dirty="0">
                  <a:solidFill>
                    <a:schemeClr val="bg1">
                      <a:lumMod val="75000"/>
                    </a:schemeClr>
                  </a:solidFill>
                  <a:latin typeface="Trebuchet MS" pitchFamily="34" charset="0"/>
                </a:rPr>
                <a:t>The font size of your title should be bigger than your name(s) and institution name(s).</a:t>
              </a:r>
            </a:p>
            <a:p>
              <a:pPr algn="l"/>
              <a:br>
                <a:rPr lang="en-US" sz="900" b="1" baseline="0" dirty="0">
                  <a:solidFill>
                    <a:schemeClr val="bg1"/>
                  </a:solidFill>
                  <a:latin typeface="Trebuchet MS" pitchFamily="34" charset="0"/>
                </a:rPr>
              </a:br>
              <a:endParaRPr lang="en-US" sz="900" b="1" dirty="0">
                <a:solidFill>
                  <a:schemeClr val="bg1"/>
                </a:solidFill>
                <a:latin typeface="Trebuchet MS" pitchFamily="34" charset="0"/>
              </a:endParaRPr>
            </a:p>
            <a:p>
              <a:pPr algn="ctr"/>
              <a:endParaRPr lang="en-US" sz="900" b="1" dirty="0">
                <a:solidFill>
                  <a:srgbClr val="FFC000"/>
                </a:solidFill>
                <a:latin typeface="Trebuchet MS" pitchFamily="34" charset="0"/>
              </a:endParaRPr>
            </a:p>
            <a:p>
              <a:pPr algn="ctr"/>
              <a:endParaRPr lang="en-US" sz="900" b="1" dirty="0">
                <a:solidFill>
                  <a:srgbClr val="FFC000"/>
                </a:solidFill>
                <a:latin typeface="Trebuchet MS" pitchFamily="34" charset="0"/>
              </a:endParaRPr>
            </a:p>
            <a:p>
              <a:pPr algn="ctr"/>
              <a:r>
                <a:rPr lang="en-US" sz="1000" b="1" dirty="0">
                  <a:solidFill>
                    <a:srgbClr val="FFC000"/>
                  </a:solidFill>
                  <a:latin typeface="Trebuchet MS" pitchFamily="34" charset="0"/>
                </a:rPr>
                <a:t>Adding Logos</a:t>
              </a:r>
              <a:r>
                <a:rPr lang="en-US" sz="1000" b="1" baseline="0" dirty="0">
                  <a:solidFill>
                    <a:srgbClr val="FFC000"/>
                  </a:solidFill>
                  <a:latin typeface="Trebuchet MS" pitchFamily="34" charset="0"/>
                </a:rPr>
                <a:t> / Seals</a:t>
              </a:r>
            </a:p>
            <a:p>
              <a:pPr algn="l"/>
              <a:r>
                <a:rPr lang="en-US" sz="7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700" b="0" spc="93" baseline="0" dirty="0">
                <a:solidFill>
                  <a:schemeClr val="bg1">
                    <a:lumMod val="75000"/>
                  </a:schemeClr>
                </a:solidFill>
                <a:latin typeface="Trebuchet MS" pitchFamily="34" charset="0"/>
              </a:endParaRPr>
            </a:p>
            <a:p>
              <a:pPr algn="l"/>
              <a:r>
                <a:rPr lang="en-US" sz="700" b="1" spc="93" baseline="0" dirty="0">
                  <a:solidFill>
                    <a:srgbClr val="FFC000"/>
                  </a:solidFill>
                  <a:latin typeface="Trebuchet MS" pitchFamily="34" charset="0"/>
                </a:rPr>
                <a:t>TIP:</a:t>
              </a:r>
              <a:r>
                <a:rPr lang="en-US" sz="700" b="1" spc="0" baseline="0" dirty="0">
                  <a:solidFill>
                    <a:srgbClr val="FFC000"/>
                  </a:solidFill>
                  <a:latin typeface="Trebuchet MS" pitchFamily="34" charset="0"/>
                </a:rPr>
                <a:t> </a:t>
              </a:r>
              <a:r>
                <a:rPr lang="en-US" sz="700" b="0" baseline="0" dirty="0">
                  <a:solidFill>
                    <a:schemeClr val="bg1">
                      <a:lumMod val="75000"/>
                    </a:schemeClr>
                  </a:solidFill>
                  <a:latin typeface="Trebuchet MS" pitchFamily="34" charset="0"/>
                </a:rPr>
                <a:t>See if your school’s logo is available on our free poster templates page.</a:t>
              </a:r>
            </a:p>
            <a:p>
              <a:pPr algn="l"/>
              <a:endParaRPr lang="en-US" sz="700" b="0" baseline="0" dirty="0">
                <a:latin typeface="Trebuchet MS" pitchFamily="34" charset="0"/>
              </a:endParaRPr>
            </a:p>
            <a:p>
              <a:pPr algn="ctr"/>
              <a:r>
                <a:rPr lang="en-US" sz="1000" b="1" baseline="0" dirty="0">
                  <a:solidFill>
                    <a:srgbClr val="FFC000"/>
                  </a:solidFill>
                  <a:latin typeface="Trebuchet MS" pitchFamily="34" charset="0"/>
                </a:rPr>
                <a:t>Photographs / Graphics</a:t>
              </a:r>
            </a:p>
            <a:p>
              <a:pPr algn="l" defTabSz="304225"/>
              <a:r>
                <a:rPr lang="en-US" sz="7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700" b="0" spc="0" baseline="0" dirty="0">
                  <a:solidFill>
                    <a:schemeClr val="bg1">
                      <a:lumMod val="75000"/>
                    </a:schemeClr>
                  </a:solidFill>
                  <a:latin typeface="Trebuchet MS" pitchFamily="34" charset="0"/>
                </a:rPr>
                <a:t>disproportionally.</a:t>
              </a:r>
            </a:p>
            <a:p>
              <a:pPr algn="l" defTabSz="304225"/>
              <a:endParaRPr lang="en-US" sz="700" b="0" baseline="0" dirty="0">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r>
                <a:rPr lang="en-US" sz="1000" b="1" baseline="0" dirty="0">
                  <a:solidFill>
                    <a:srgbClr val="FFC000"/>
                  </a:solidFill>
                  <a:latin typeface="Trebuchet MS" pitchFamily="34" charset="0"/>
                </a:rPr>
                <a:t>Image Quality Check</a:t>
              </a:r>
            </a:p>
            <a:p>
              <a:pPr lvl="0" algn="l" defTabSz="304225"/>
              <a:r>
                <a:rPr lang="en-US" sz="700" b="0" baseline="0" dirty="0">
                  <a:solidFill>
                    <a:schemeClr val="bg1">
                      <a:lumMod val="75000"/>
                    </a:schemeClr>
                  </a:solidFill>
                  <a:latin typeface="Trebuchet MS" pitchFamily="34" charset="0"/>
                </a:rPr>
                <a:t>Zoom in and look at your images at 100% magnification. If they look good they will print well. </a:t>
              </a:r>
              <a:endParaRPr lang="en-US" sz="900" b="0" dirty="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5"/>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6"/>
            <a:stretch>
              <a:fillRect/>
            </a:stretch>
          </p:blipFill>
          <p:spPr>
            <a:xfrm>
              <a:off x="-10732765" y="13076183"/>
              <a:ext cx="9986808" cy="1053596"/>
            </a:xfrm>
            <a:prstGeom prst="rect">
              <a:avLst/>
            </a:prstGeom>
          </p:spPr>
        </p:pic>
        <p:grpSp>
          <p:nvGrpSpPr>
            <p:cNvPr id="32" name="Group 31"/>
            <p:cNvGrpSpPr/>
            <p:nvPr userDrawn="1"/>
          </p:nvGrpSpPr>
          <p:grpSpPr>
            <a:xfrm>
              <a:off x="-9744993" y="19604583"/>
              <a:ext cx="7531182" cy="6598773"/>
              <a:chOff x="-4470427" y="9208123"/>
              <a:chExt cx="3470785" cy="3031758"/>
            </a:xfrm>
          </p:grpSpPr>
          <p:grpSp>
            <p:nvGrpSpPr>
              <p:cNvPr id="46" name="Group 45"/>
              <p:cNvGrpSpPr/>
              <p:nvPr userDrawn="1"/>
            </p:nvGrpSpPr>
            <p:grpSpPr>
              <a:xfrm>
                <a:off x="-2783495" y="9252358"/>
                <a:ext cx="624431" cy="1124464"/>
                <a:chOff x="-3958697" y="8525819"/>
                <a:chExt cx="779338" cy="1611348"/>
              </a:xfrm>
            </p:grpSpPr>
            <p:pic>
              <p:nvPicPr>
                <p:cNvPr id="52" name="Picture 51"/>
                <p:cNvPicPr>
                  <a:picLocks noChangeAspect="1"/>
                </p:cNvPicPr>
                <p:nvPr userDrawn="1"/>
              </p:nvPicPr>
              <p:blipFill>
                <a:blip r:embed="rId7"/>
                <a:stretch>
                  <a:fillRect/>
                </a:stretch>
              </p:blipFill>
              <p:spPr>
                <a:xfrm>
                  <a:off x="-3948160" y="8525819"/>
                  <a:ext cx="768801" cy="1090857"/>
                </a:xfrm>
                <a:prstGeom prst="rect">
                  <a:avLst/>
                </a:prstGeom>
              </p:spPr>
            </p:pic>
            <p:sp>
              <p:nvSpPr>
                <p:cNvPr id="53" name="TextBox 52"/>
                <p:cNvSpPr txBox="1"/>
                <p:nvPr userDrawn="1"/>
              </p:nvSpPr>
              <p:spPr>
                <a:xfrm>
                  <a:off x="-3958697" y="9522559"/>
                  <a:ext cx="779337" cy="614608"/>
                </a:xfrm>
                <a:prstGeom prst="rect">
                  <a:avLst/>
                </a:prstGeom>
                <a:solidFill>
                  <a:schemeClr val="accent1"/>
                </a:solidFill>
                <a:ln>
                  <a:noFill/>
                </a:ln>
              </p:spPr>
              <p:txBody>
                <a:bodyPr wrap="square" lIns="91440" tIns="91440" rIns="91440" bIns="91440" rtlCol="0">
                  <a:spAutoFit/>
                </a:bodyPr>
                <a:lstStyle/>
                <a:p>
                  <a:pPr algn="ctr"/>
                  <a:r>
                    <a:rPr lang="en-US" sz="600" b="1" dirty="0">
                      <a:solidFill>
                        <a:schemeClr val="tx1"/>
                      </a:solidFill>
                    </a:rPr>
                    <a:t>ORIGINAL</a:t>
                  </a:r>
                </a:p>
              </p:txBody>
            </p:sp>
          </p:grpSp>
          <p:grpSp>
            <p:nvGrpSpPr>
              <p:cNvPr id="47" name="Group 46"/>
              <p:cNvGrpSpPr/>
              <p:nvPr userDrawn="1"/>
            </p:nvGrpSpPr>
            <p:grpSpPr>
              <a:xfrm>
                <a:off x="-2033159" y="9252361"/>
                <a:ext cx="1033517" cy="2268189"/>
                <a:chOff x="-2921738" y="8714808"/>
                <a:chExt cx="1420279" cy="3116983"/>
              </a:xfrm>
            </p:grpSpPr>
            <p:pic>
              <p:nvPicPr>
                <p:cNvPr id="50" name="Picture 49"/>
                <p:cNvPicPr>
                  <a:picLocks noChangeAspect="1"/>
                </p:cNvPicPr>
                <p:nvPr userDrawn="1"/>
              </p:nvPicPr>
              <p:blipFill>
                <a:blip r:embed="rId7"/>
                <a:stretch>
                  <a:fillRect/>
                </a:stretch>
              </p:blipFill>
              <p:spPr>
                <a:xfrm>
                  <a:off x="-2921738" y="8714808"/>
                  <a:ext cx="1420279" cy="1029694"/>
                </a:xfrm>
                <a:prstGeom prst="rect">
                  <a:avLst/>
                </a:prstGeom>
              </p:spPr>
            </p:pic>
            <p:sp>
              <p:nvSpPr>
                <p:cNvPr id="51" name="TextBox 50"/>
                <p:cNvSpPr txBox="1"/>
                <p:nvPr userDrawn="1"/>
              </p:nvSpPr>
              <p:spPr>
                <a:xfrm>
                  <a:off x="-2918991" y="9670657"/>
                  <a:ext cx="1417532" cy="2161134"/>
                </a:xfrm>
                <a:prstGeom prst="rect">
                  <a:avLst/>
                </a:prstGeom>
                <a:solidFill>
                  <a:srgbClr val="FF0000"/>
                </a:solidFill>
              </p:spPr>
              <p:txBody>
                <a:bodyPr wrap="square" lIns="457200" tIns="91440" rIns="457200" bIns="91440" rtlCol="0">
                  <a:spAutoFit/>
                </a:bodyPr>
                <a:lstStyle/>
                <a:p>
                  <a:pPr algn="ctr"/>
                  <a:r>
                    <a:rPr lang="en-US" sz="600" b="1" dirty="0">
                      <a:solidFill>
                        <a:schemeClr val="bg1"/>
                      </a:solidFill>
                    </a:rPr>
                    <a:t>DISTORTED</a:t>
                  </a:r>
                  <a:endParaRPr lang="en-US" sz="300" b="1" dirty="0">
                    <a:solidFill>
                      <a:schemeClr val="bg1"/>
                    </a:solidFill>
                  </a:endParaRPr>
                </a:p>
              </p:txBody>
            </p:sp>
          </p:grpSp>
          <p:pic>
            <p:nvPicPr>
              <p:cNvPr id="48" name="Picture 47"/>
              <p:cNvPicPr>
                <a:picLocks noChangeAspect="1"/>
              </p:cNvPicPr>
              <p:nvPr userDrawn="1"/>
            </p:nvPicPr>
            <p:blipFill>
              <a:blip r:embed="rId8"/>
              <a:stretch>
                <a:fillRect/>
              </a:stretch>
            </p:blipFill>
            <p:spPr>
              <a:xfrm>
                <a:off x="-4470427" y="9208123"/>
                <a:ext cx="1098742" cy="847761"/>
              </a:xfrm>
              <a:prstGeom prst="rect">
                <a:avLst/>
              </a:prstGeom>
            </p:spPr>
          </p:pic>
          <p:sp>
            <p:nvSpPr>
              <p:cNvPr id="49" name="TextBox 48"/>
              <p:cNvSpPr txBox="1"/>
              <p:nvPr userDrawn="1"/>
            </p:nvSpPr>
            <p:spPr>
              <a:xfrm>
                <a:off x="-4440600" y="9857111"/>
                <a:ext cx="1035685" cy="2382770"/>
              </a:xfrm>
              <a:prstGeom prst="rect">
                <a:avLst/>
              </a:prstGeom>
              <a:noFill/>
            </p:spPr>
            <p:txBody>
              <a:bodyPr wrap="square" lIns="457200" tIns="457200" rIns="457200" bIns="0" rtlCol="0">
                <a:spAutoFit/>
              </a:bodyPr>
              <a:lstStyle/>
              <a:p>
                <a:pPr algn="ctr"/>
                <a:r>
                  <a:rPr lang="en-US" sz="500" dirty="0">
                    <a:solidFill>
                      <a:schemeClr val="bg1"/>
                    </a:solidFill>
                  </a:rPr>
                  <a:t>Corner</a:t>
                </a:r>
                <a:r>
                  <a:rPr lang="en-US" sz="500" baseline="0" dirty="0">
                    <a:solidFill>
                      <a:schemeClr val="bg1"/>
                    </a:solidFill>
                  </a:rPr>
                  <a:t> handles</a:t>
                </a:r>
                <a:endParaRPr lang="en-US" sz="500" dirty="0">
                  <a:solidFill>
                    <a:schemeClr val="bg1"/>
                  </a:solidFill>
                </a:endParaRPr>
              </a:p>
            </p:txBody>
          </p:sp>
        </p:grpSp>
        <p:grpSp>
          <p:nvGrpSpPr>
            <p:cNvPr id="37" name="Group 36"/>
            <p:cNvGrpSpPr/>
            <p:nvPr userDrawn="1"/>
          </p:nvGrpSpPr>
          <p:grpSpPr>
            <a:xfrm>
              <a:off x="-10579587" y="23738194"/>
              <a:ext cx="9684598" cy="2453251"/>
              <a:chOff x="-4838316" y="10890294"/>
              <a:chExt cx="4463198"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098727331"/>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1158" name="Image" r:id="rId9" imgW="1828571" imgH="1117460" progId="">
                      <p:embed/>
                    </p:oleObj>
                  </mc:Choice>
                  <mc:Fallback>
                    <p:oleObj name="Image" r:id="rId9" imgW="1828571" imgH="1117460" progId="">
                      <p:embed/>
                      <p:pic>
                        <p:nvPicPr>
                          <p:cNvPr id="0"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3347" y="10890299"/>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174415894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1159" name="Image" r:id="rId11" imgW="1828571" imgH="1117460" progId="">
                      <p:embed/>
                    </p:oleObj>
                  </mc:Choice>
                  <mc:Fallback>
                    <p:oleObj name="Image" r:id="rId11" imgW="1828571" imgH="1117460" progId="">
                      <p:embed/>
                      <p:pic>
                        <p:nvPicPr>
                          <p:cNvPr id="0" name="Picture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6641" y="1089399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userDrawn="1"/>
            </p:nvSpPr>
            <p:spPr>
              <a:xfrm rot="16200000">
                <a:off x="-5235785" y="11287763"/>
                <a:ext cx="1117601" cy="322663"/>
              </a:xfrm>
              <a:prstGeom prst="rect">
                <a:avLst/>
              </a:prstGeom>
              <a:noFill/>
            </p:spPr>
            <p:txBody>
              <a:bodyPr wrap="square" lIns="91440" tIns="91440" rIns="91440" bIns="0" rtlCol="0">
                <a:spAutoFit/>
              </a:bodyPr>
              <a:lstStyle/>
              <a:p>
                <a:pPr algn="ctr"/>
                <a:r>
                  <a:rPr lang="en-US" sz="600" dirty="0">
                    <a:solidFill>
                      <a:srgbClr val="92D050"/>
                    </a:solidFill>
                  </a:rPr>
                  <a:t>Good</a:t>
                </a:r>
                <a:r>
                  <a:rPr lang="en-US" sz="600" baseline="0" dirty="0">
                    <a:solidFill>
                      <a:srgbClr val="92D050"/>
                    </a:solidFill>
                  </a:rPr>
                  <a:t> </a:t>
                </a:r>
                <a:r>
                  <a:rPr lang="en-US" sz="600" baseline="0" dirty="0">
                    <a:solidFill>
                      <a:schemeClr val="bg1"/>
                    </a:solidFill>
                  </a:rPr>
                  <a:t>printing quality</a:t>
                </a:r>
                <a:endParaRPr lang="en-US" sz="600" dirty="0">
                  <a:solidFill>
                    <a:schemeClr val="bg1"/>
                  </a:solidFill>
                </a:endParaRPr>
              </a:p>
            </p:txBody>
          </p:sp>
          <p:sp>
            <p:nvSpPr>
              <p:cNvPr id="45" name="TextBox 44"/>
              <p:cNvSpPr txBox="1"/>
              <p:nvPr userDrawn="1"/>
            </p:nvSpPr>
            <p:spPr>
              <a:xfrm rot="16200000">
                <a:off x="-1095250" y="11297290"/>
                <a:ext cx="1117601" cy="322663"/>
              </a:xfrm>
              <a:prstGeom prst="rect">
                <a:avLst/>
              </a:prstGeom>
              <a:noFill/>
            </p:spPr>
            <p:txBody>
              <a:bodyPr wrap="square" lIns="91440" tIns="91440" rIns="91440" bIns="0" rtlCol="0">
                <a:spAutoFit/>
              </a:bodyPr>
              <a:lstStyle/>
              <a:p>
                <a:pPr algn="ctr"/>
                <a:r>
                  <a:rPr lang="en-US" sz="600" dirty="0">
                    <a:solidFill>
                      <a:srgbClr val="FF0000"/>
                    </a:solidFill>
                  </a:rPr>
                  <a:t>Bad </a:t>
                </a:r>
                <a:r>
                  <a:rPr lang="en-US" sz="600" dirty="0">
                    <a:solidFill>
                      <a:schemeClr val="bg1"/>
                    </a:solidFill>
                  </a:rPr>
                  <a:t>printing quality</a:t>
                </a:r>
              </a:p>
            </p:txBody>
          </p:sp>
        </p:grpSp>
      </p:grpSp>
      <p:grpSp>
        <p:nvGrpSpPr>
          <p:cNvPr id="54" name="Group 53"/>
          <p:cNvGrpSpPr/>
          <p:nvPr userDrawn="1"/>
        </p:nvGrpSpPr>
        <p:grpSpPr>
          <a:xfrm>
            <a:off x="12980326" y="0"/>
            <a:ext cx="4368518" cy="9610833"/>
            <a:chOff x="44157839" y="-55065"/>
            <a:chExt cx="11062139" cy="32449256"/>
          </a:xfrm>
        </p:grpSpPr>
        <p:sp>
          <p:nvSpPr>
            <p:cNvPr id="55" name="Rectangle 54"/>
            <p:cNvSpPr/>
            <p:nvPr userDrawn="1"/>
          </p:nvSpPr>
          <p:spPr>
            <a:xfrm>
              <a:off x="44157839" y="-55065"/>
              <a:ext cx="11062139" cy="324167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1200" b="1" spc="187" dirty="0">
                  <a:solidFill>
                    <a:schemeClr val="bg1"/>
                  </a:solidFill>
                  <a:latin typeface="Trebuchet MS" pitchFamily="34" charset="0"/>
                </a:rPr>
                <a:t>QUICK START (cont.)</a:t>
              </a:r>
            </a:p>
            <a:p>
              <a:pPr algn="ctr"/>
              <a:endParaRPr lang="en-US" sz="1100" b="1"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How to change the template color theme</a:t>
              </a:r>
            </a:p>
            <a:p>
              <a:pPr marL="0" marR="0" lvl="2" indent="0" algn="l" defTabSz="35559" rtl="0" eaLnBrk="1" fontAlgn="auto" latinLnBrk="0" hangingPunct="1">
                <a:lnSpc>
                  <a:spcPct val="100000"/>
                </a:lnSpc>
                <a:spcBef>
                  <a:spcPts val="0"/>
                </a:spcBef>
                <a:spcAft>
                  <a:spcPts val="0"/>
                </a:spcAft>
                <a:buClrTx/>
                <a:buSzTx/>
                <a:buFontTx/>
                <a:buNone/>
                <a:tabLst/>
                <a:defRPr/>
              </a:pPr>
              <a:r>
                <a:rPr lang="en-US" sz="7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700" b="0" spc="0" baseline="0" dirty="0">
                  <a:solidFill>
                    <a:schemeClr val="bg1">
                      <a:lumMod val="75000"/>
                    </a:schemeClr>
                  </a:solidFill>
                  <a:latin typeface="Trebuchet MS" pitchFamily="34" charset="0"/>
                </a:rPr>
                <a:t>also create your own color theme.</a:t>
              </a:r>
            </a:p>
            <a:p>
              <a:pPr marL="0" marR="0" lvl="2" indent="0" algn="l" defTabSz="35559" rtl="0" eaLnBrk="1" fontAlgn="auto" latinLnBrk="0" hangingPunct="1">
                <a:lnSpc>
                  <a:spcPct val="100000"/>
                </a:lnSpc>
                <a:spcBef>
                  <a:spcPts val="0"/>
                </a:spcBef>
                <a:spcAft>
                  <a:spcPts val="0"/>
                </a:spcAft>
                <a:buClrTx/>
                <a:buSzTx/>
                <a:buFontTx/>
                <a:buNone/>
                <a:tabLst/>
                <a:defRPr/>
              </a:pPr>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r>
                <a:rPr lang="en-US" sz="7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35559"/>
              <a:endParaRPr lang="en-US" sz="700" b="0" baseline="0" dirty="0">
                <a:solidFill>
                  <a:schemeClr val="bg1">
                    <a:lumMod val="75000"/>
                  </a:schemeClr>
                </a:solidFill>
                <a:latin typeface="Trebuchet MS" pitchFamily="34" charset="0"/>
              </a:endParaRPr>
            </a:p>
            <a:p>
              <a:pPr algn="ctr"/>
              <a:r>
                <a:rPr lang="en-US" sz="1000" b="1" baseline="0" dirty="0">
                  <a:solidFill>
                    <a:srgbClr val="FFC000"/>
                  </a:solidFill>
                  <a:latin typeface="Trebuchet MS" pitchFamily="34" charset="0"/>
                </a:rPr>
                <a:t>How to add Text</a:t>
              </a:r>
            </a:p>
            <a:p>
              <a:pPr marL="1066762" lvl="2" indent="0" algn="l" defTabSz="35559"/>
              <a:r>
                <a:rPr lang="en-US" sz="7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472356" lvl="2" indent="0" algn="l" defTabSz="35559"/>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lang="en-US" sz="700" b="0" baseline="0" dirty="0">
                  <a:solidFill>
                    <a:schemeClr val="bg1">
                      <a:lumMod val="75000"/>
                    </a:schemeClr>
                  </a:solidFill>
                  <a:latin typeface="Trebuchet MS" pitchFamily="34" charset="0"/>
                </a:rPr>
                <a:t> </a:t>
              </a:r>
              <a:r>
                <a:rPr kumimoji="0" lang="en-US" sz="1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700" b="0" baseline="0" dirty="0">
                <a:solidFill>
                  <a:schemeClr val="bg1">
                    <a:lumMod val="75000"/>
                  </a:schemeClr>
                </a:solidFill>
                <a:latin typeface="Trebuchet MS" pitchFamily="34" charset="0"/>
              </a:endParaRPr>
            </a:p>
            <a:p>
              <a:pPr marL="472356" lvl="2" indent="0" algn="l" defTabSz="35559"/>
              <a:endParaRPr lang="en-US" sz="700" b="0" baseline="0" dirty="0">
                <a:solidFill>
                  <a:schemeClr val="bg1">
                    <a:lumMod val="75000"/>
                  </a:schemeClr>
                </a:solidFill>
                <a:latin typeface="Trebuchet MS" pitchFamily="34" charset="0"/>
              </a:endParaRPr>
            </a:p>
            <a:p>
              <a:pPr algn="ctr"/>
              <a:r>
                <a:rPr lang="en-US" sz="1000" b="1" baseline="0" dirty="0">
                  <a:solidFill>
                    <a:srgbClr val="FFC000"/>
                  </a:solidFill>
                  <a:latin typeface="Trebuchet MS" pitchFamily="34" charset="0"/>
                </a:rPr>
                <a:t>How to add Tables</a:t>
              </a:r>
            </a:p>
            <a:p>
              <a:pPr marL="622278" lvl="1" indent="0" algn="l" defTabSz="35559"/>
              <a:r>
                <a:rPr lang="en-US" sz="700" b="0" baseline="0" dirty="0">
                  <a:solidFill>
                    <a:schemeClr val="bg1">
                      <a:lumMod val="75000"/>
                    </a:schemeClr>
                  </a:solidFill>
                  <a:latin typeface="Trebuchet MS" pitchFamily="34" charset="0"/>
                </a:rPr>
                <a:t>To add a table from scratch go to the INSERT menu and </a:t>
              </a:r>
              <a:br>
                <a:rPr lang="en-US" sz="700" b="0" baseline="0" dirty="0">
                  <a:solidFill>
                    <a:schemeClr val="bg1">
                      <a:lumMod val="75000"/>
                    </a:schemeClr>
                  </a:solidFill>
                  <a:latin typeface="Trebuchet MS" pitchFamily="34" charset="0"/>
                </a:rPr>
              </a:br>
              <a:r>
                <a:rPr lang="en-US" sz="700" b="0" baseline="0" dirty="0">
                  <a:solidFill>
                    <a:schemeClr val="bg1">
                      <a:lumMod val="75000"/>
                    </a:schemeClr>
                  </a:solidFill>
                  <a:latin typeface="Trebuchet MS" pitchFamily="34" charset="0"/>
                </a:rPr>
                <a:t>click on TABLE. A drop-down box will help you select rows and columns. </a:t>
              </a:r>
            </a:p>
            <a:p>
              <a:pPr marL="0" lvl="0" indent="0" algn="l" defTabSz="35559"/>
              <a:r>
                <a:rPr lang="en-US" sz="7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35559"/>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472356"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35559" rtl="0" eaLnBrk="1" fontAlgn="auto" latinLnBrk="0" hangingPunct="1">
                <a:lnSpc>
                  <a:spcPct val="100000"/>
                </a:lnSpc>
                <a:spcBef>
                  <a:spcPts val="0"/>
                </a:spcBef>
                <a:spcAft>
                  <a:spcPts val="0"/>
                </a:spcAft>
                <a:buClrTx/>
                <a:buSzTx/>
                <a:buFontTx/>
                <a:buNone/>
                <a:tabLst/>
                <a:defRPr/>
              </a:pPr>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407908794"/>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160" name="Image" r:id="rId13" imgW="4571429" imgH="1688889" progId="">
                    <p:embed/>
                  </p:oleObj>
                </mc:Choice>
                <mc:Fallback>
                  <p:oleObj name="Image" r:id="rId13" imgW="4571429" imgH="1688889" progId="">
                    <p:embed/>
                    <p:pic>
                      <p:nvPicPr>
                        <p:cNvPr id="0" name="Picture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71237" y="3286607"/>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5"/>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601182979"/>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161" name="Image" r:id="rId16" imgW="1574603" imgH="1053968" progId="">
                    <p:embed/>
                  </p:oleObj>
                </mc:Choice>
                <mc:Fallback>
                  <p:oleObj name="Image" r:id="rId16" imgW="1574603" imgH="1053968" progId="">
                    <p:embed/>
                    <p:pic>
                      <p:nvPicPr>
                        <p:cNvPr id="0" name="Picture 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29619" y="11328671"/>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487207" y="29021651"/>
              <a:ext cx="10354213" cy="1265612"/>
              <a:chOff x="44200453" y="28023802"/>
              <a:chExt cx="9771399" cy="1090622"/>
            </a:xfrm>
          </p:grpSpPr>
          <p:sp>
            <p:nvSpPr>
              <p:cNvPr id="61" name="Rounded Rectangle 60"/>
              <p:cNvSpPr/>
              <p:nvPr userDrawn="1"/>
            </p:nvSpPr>
            <p:spPr>
              <a:xfrm>
                <a:off x="44200453" y="28023802"/>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8"/>
              </p:cNvPr>
              <p:cNvPicPr>
                <a:picLocks noChangeAspect="1" noChangeArrowheads="1"/>
              </p:cNvPicPr>
              <p:nvPr userDrawn="1"/>
            </p:nvPicPr>
            <p:blipFill>
              <a:blip r:embed="rId19" cstate="print"/>
              <a:srcRect/>
              <a:stretch>
                <a:fillRect/>
              </a:stretch>
            </p:blipFill>
            <p:spPr bwMode="auto">
              <a:xfrm>
                <a:off x="44326393" y="28122139"/>
                <a:ext cx="914401" cy="914399"/>
              </a:xfrm>
              <a:prstGeom prst="rect">
                <a:avLst/>
              </a:prstGeom>
              <a:noFill/>
              <a:ln>
                <a:noFill/>
              </a:ln>
            </p:spPr>
          </p:pic>
          <p:sp>
            <p:nvSpPr>
              <p:cNvPr id="63" name="TextBox 62"/>
              <p:cNvSpPr txBox="1"/>
              <p:nvPr userDrawn="1"/>
            </p:nvSpPr>
            <p:spPr>
              <a:xfrm>
                <a:off x="45300662" y="28213722"/>
                <a:ext cx="8671190" cy="895476"/>
              </a:xfrm>
              <a:prstGeom prst="rect">
                <a:avLst/>
              </a:prstGeom>
              <a:noFill/>
              <a:ln>
                <a:noFill/>
              </a:ln>
            </p:spPr>
            <p:txBody>
              <a:bodyPr wrap="square" rtlCol="0">
                <a:spAutoFit/>
              </a:bodyPr>
              <a:lstStyle/>
              <a:p>
                <a:r>
                  <a:rPr lang="en-US" sz="700" dirty="0">
                    <a:solidFill>
                      <a:schemeClr val="tx2"/>
                    </a:solidFill>
                    <a:latin typeface="Trebuchet MS" pitchFamily="34" charset="0"/>
                  </a:rPr>
                  <a:t>Student</a:t>
                </a:r>
                <a:r>
                  <a:rPr lang="en-US" sz="700" baseline="0" dirty="0">
                    <a:solidFill>
                      <a:schemeClr val="tx2"/>
                    </a:solidFill>
                    <a:latin typeface="Trebuchet MS" pitchFamily="34" charset="0"/>
                  </a:rPr>
                  <a:t> discounts are available on our </a:t>
                </a:r>
                <a:r>
                  <a:rPr lang="en-US" sz="700" baseline="0" dirty="0" err="1">
                    <a:solidFill>
                      <a:schemeClr val="tx2"/>
                    </a:solidFill>
                    <a:latin typeface="Trebuchet MS" pitchFamily="34" charset="0"/>
                  </a:rPr>
                  <a:t>Facebook</a:t>
                </a:r>
                <a:r>
                  <a:rPr lang="en-US" sz="700" baseline="0" dirty="0">
                    <a:solidFill>
                      <a:schemeClr val="tx2"/>
                    </a:solidFill>
                    <a:latin typeface="Trebuchet MS" pitchFamily="34" charset="0"/>
                  </a:rPr>
                  <a:t> page.</a:t>
                </a:r>
                <a:br>
                  <a:rPr lang="en-US" sz="700" baseline="0" dirty="0">
                    <a:solidFill>
                      <a:schemeClr val="tx2"/>
                    </a:solidFill>
                    <a:latin typeface="Trebuchet MS" pitchFamily="34" charset="0"/>
                  </a:rPr>
                </a:br>
                <a:r>
                  <a:rPr lang="en-US" sz="700" baseline="0" dirty="0">
                    <a:solidFill>
                      <a:schemeClr val="tx2"/>
                    </a:solidFill>
                    <a:latin typeface="Trebuchet MS" pitchFamily="34" charset="0"/>
                  </a:rPr>
                  <a:t>Go to </a:t>
                </a:r>
                <a:r>
                  <a:rPr lang="en-US" sz="700" u="sng" baseline="0" dirty="0">
                    <a:solidFill>
                      <a:schemeClr val="tx2"/>
                    </a:solidFill>
                    <a:latin typeface="Trebuchet MS" pitchFamily="34" charset="0"/>
                  </a:rPr>
                  <a:t>PosterPresentations.com</a:t>
                </a:r>
                <a:r>
                  <a:rPr lang="en-US" sz="700" baseline="0" dirty="0">
                    <a:solidFill>
                      <a:schemeClr val="tx2"/>
                    </a:solidFill>
                    <a:latin typeface="Trebuchet MS" pitchFamily="34" charset="0"/>
                  </a:rPr>
                  <a:t> and click on the FB icon. </a:t>
                </a:r>
                <a:endParaRPr lang="en-US" sz="700" dirty="0">
                  <a:solidFill>
                    <a:schemeClr val="tx2"/>
                  </a:solidFill>
                  <a:latin typeface="Trebuchet MS" pitchFamily="34" charset="0"/>
                </a:endParaRPr>
              </a:p>
            </p:txBody>
          </p:sp>
        </p:grpSp>
        <p:sp>
          <p:nvSpPr>
            <p:cNvPr id="60" name="TextBox 59"/>
            <p:cNvSpPr txBox="1"/>
            <p:nvPr userDrawn="1"/>
          </p:nvSpPr>
          <p:spPr>
            <a:xfrm>
              <a:off x="44487208" y="30786022"/>
              <a:ext cx="6870215" cy="1608169"/>
            </a:xfrm>
            <a:prstGeom prst="rect">
              <a:avLst/>
            </a:prstGeom>
            <a:noFill/>
          </p:spPr>
          <p:txBody>
            <a:bodyPr wrap="square" lIns="65304" tIns="32651" rIns="65304" bIns="32651" rtlCol="0">
              <a:spAutoFit/>
            </a:bodyPr>
            <a:lstStyle/>
            <a:p>
              <a:pPr marL="124950" indent="-124950">
                <a:lnSpc>
                  <a:spcPts val="809"/>
                </a:lnSpc>
              </a:pPr>
              <a:r>
                <a:rPr lang="en-US" sz="900" dirty="0">
                  <a:solidFill>
                    <a:schemeClr val="bg1"/>
                  </a:solidFill>
                </a:rPr>
                <a:t>© 2015</a:t>
              </a:r>
              <a:r>
                <a:rPr lang="en-US" sz="900" baseline="0" dirty="0">
                  <a:solidFill>
                    <a:schemeClr val="bg1"/>
                  </a:solidFill>
                </a:rPr>
                <a:t> </a:t>
              </a:r>
              <a:r>
                <a:rPr lang="en-US" sz="900" dirty="0">
                  <a:solidFill>
                    <a:schemeClr val="bg1"/>
                  </a:solidFill>
                </a:rPr>
                <a:t>PosterPresentations.com</a:t>
              </a:r>
              <a:br>
                <a:rPr lang="en-US" sz="900" dirty="0">
                  <a:solidFill>
                    <a:schemeClr val="bg1"/>
                  </a:solidFill>
                </a:rPr>
              </a:br>
              <a:r>
                <a:rPr lang="en-US" sz="700" dirty="0">
                  <a:solidFill>
                    <a:schemeClr val="bg1"/>
                  </a:solidFill>
                </a:rPr>
                <a:t>2117 Fourth Street ,</a:t>
              </a:r>
              <a:r>
                <a:rPr lang="en-US" sz="700" baseline="0" dirty="0">
                  <a:solidFill>
                    <a:schemeClr val="bg1"/>
                  </a:solidFill>
                </a:rPr>
                <a:t> Unit C</a:t>
              </a:r>
            </a:p>
            <a:p>
              <a:pPr marL="124950" indent="0">
                <a:lnSpc>
                  <a:spcPts val="809"/>
                </a:lnSpc>
              </a:pPr>
              <a:r>
                <a:rPr lang="en-US" sz="700" baseline="0" dirty="0">
                  <a:solidFill>
                    <a:schemeClr val="bg1"/>
                  </a:solidFill>
                </a:rPr>
                <a:t>Berkeley CA </a:t>
              </a:r>
              <a:r>
                <a:rPr lang="en-US" sz="600" baseline="0" dirty="0">
                  <a:solidFill>
                    <a:schemeClr val="bg1"/>
                  </a:solidFill>
                </a:rPr>
                <a:t>94710</a:t>
              </a:r>
              <a:br>
                <a:rPr lang="en-US" sz="700" baseline="0" dirty="0">
                  <a:solidFill>
                    <a:schemeClr val="bg1"/>
                  </a:solidFill>
                </a:rPr>
              </a:br>
              <a:r>
                <a:rPr lang="en-US" sz="700" b="1" baseline="0" dirty="0">
                  <a:solidFill>
                    <a:srgbClr val="FFFF00"/>
                  </a:solidFill>
                </a:rPr>
                <a:t>posterpresenter@gmail.com</a:t>
              </a:r>
              <a:endParaRPr lang="en-US" sz="900" b="1" dirty="0">
                <a:solidFill>
                  <a:srgbClr val="FFFF00"/>
                </a:solidFill>
              </a:endParaRPr>
            </a:p>
          </p:txBody>
        </p:sp>
      </p:grpSp>
      <p:sp>
        <p:nvSpPr>
          <p:cNvPr id="64" name="Text Box 14"/>
          <p:cNvSpPr txBox="1">
            <a:spLocks noChangeArrowheads="1"/>
          </p:cNvSpPr>
          <p:nvPr userDrawn="1"/>
        </p:nvSpPr>
        <p:spPr bwMode="auto">
          <a:xfrm>
            <a:off x="537569" y="9400142"/>
            <a:ext cx="733425" cy="86604"/>
          </a:xfrm>
          <a:prstGeom prst="rect">
            <a:avLst/>
          </a:prstGeom>
          <a:noFill/>
          <a:ln w="9525">
            <a:noFill/>
            <a:miter lim="800000"/>
            <a:headEnd/>
            <a:tailEnd/>
          </a:ln>
          <a:effectLst/>
        </p:spPr>
        <p:txBody>
          <a:bodyPr lIns="23287" tIns="11641" rIns="23287" bIns="11641">
            <a:spAutoFit/>
          </a:bodyPr>
          <a:lstStyle/>
          <a:p>
            <a:pPr eaLnBrk="0" hangingPunct="0">
              <a:lnSpc>
                <a:spcPct val="65000"/>
              </a:lnSpc>
              <a:spcBef>
                <a:spcPct val="50000"/>
              </a:spcBef>
              <a:defRPr/>
            </a:pPr>
            <a:r>
              <a:rPr lang="en-US" sz="1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3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1119890" rtl="0" eaLnBrk="1" latinLnBrk="0" hangingPunct="1">
        <a:spcBef>
          <a:spcPct val="0"/>
        </a:spcBef>
        <a:buNone/>
        <a:defRPr sz="2200" kern="1200">
          <a:solidFill>
            <a:schemeClr val="bg1"/>
          </a:solidFill>
          <a:latin typeface="Trebuchet MS" pitchFamily="34" charset="0"/>
          <a:ea typeface="+mj-ea"/>
          <a:cs typeface="+mj-cs"/>
        </a:defRPr>
      </a:lvl1pPr>
    </p:titleStyle>
    <p:bodyStyle>
      <a:lvl1pPr marL="419959" indent="-419959" algn="l" defTabSz="111989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9911" indent="-349966" algn="l" defTabSz="111989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399863" indent="-279973" algn="l" defTabSz="111989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59808"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19753"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79699"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39644"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199589"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759534"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19890" rtl="0" eaLnBrk="1" latinLnBrk="0" hangingPunct="1">
        <a:defRPr sz="2200" kern="1200">
          <a:solidFill>
            <a:schemeClr val="tx1"/>
          </a:solidFill>
          <a:latin typeface="+mn-lt"/>
          <a:ea typeface="+mn-ea"/>
          <a:cs typeface="+mn-cs"/>
        </a:defRPr>
      </a:lvl1pPr>
      <a:lvl2pPr marL="559945" algn="l" defTabSz="1119890" rtl="0" eaLnBrk="1" latinLnBrk="0" hangingPunct="1">
        <a:defRPr sz="2200" kern="1200">
          <a:solidFill>
            <a:schemeClr val="tx1"/>
          </a:solidFill>
          <a:latin typeface="+mn-lt"/>
          <a:ea typeface="+mn-ea"/>
          <a:cs typeface="+mn-cs"/>
        </a:defRPr>
      </a:lvl2pPr>
      <a:lvl3pPr marL="1119890" algn="l" defTabSz="1119890" rtl="0" eaLnBrk="1" latinLnBrk="0" hangingPunct="1">
        <a:defRPr sz="2200" kern="1200">
          <a:solidFill>
            <a:schemeClr val="tx1"/>
          </a:solidFill>
          <a:latin typeface="+mn-lt"/>
          <a:ea typeface="+mn-ea"/>
          <a:cs typeface="+mn-cs"/>
        </a:defRPr>
      </a:lvl3pPr>
      <a:lvl4pPr marL="1679835" algn="l" defTabSz="1119890" rtl="0" eaLnBrk="1" latinLnBrk="0" hangingPunct="1">
        <a:defRPr sz="2200" kern="1200">
          <a:solidFill>
            <a:schemeClr val="tx1"/>
          </a:solidFill>
          <a:latin typeface="+mn-lt"/>
          <a:ea typeface="+mn-ea"/>
          <a:cs typeface="+mn-cs"/>
        </a:defRPr>
      </a:lvl4pPr>
      <a:lvl5pPr marL="2239781" algn="l" defTabSz="1119890" rtl="0" eaLnBrk="1" latinLnBrk="0" hangingPunct="1">
        <a:defRPr sz="2200" kern="1200">
          <a:solidFill>
            <a:schemeClr val="tx1"/>
          </a:solidFill>
          <a:latin typeface="+mn-lt"/>
          <a:ea typeface="+mn-ea"/>
          <a:cs typeface="+mn-cs"/>
        </a:defRPr>
      </a:lvl5pPr>
      <a:lvl6pPr marL="2799726" algn="l" defTabSz="1119890" rtl="0" eaLnBrk="1" latinLnBrk="0" hangingPunct="1">
        <a:defRPr sz="2200" kern="1200">
          <a:solidFill>
            <a:schemeClr val="tx1"/>
          </a:solidFill>
          <a:latin typeface="+mn-lt"/>
          <a:ea typeface="+mn-ea"/>
          <a:cs typeface="+mn-cs"/>
        </a:defRPr>
      </a:lvl6pPr>
      <a:lvl7pPr marL="3359672" algn="l" defTabSz="1119890" rtl="0" eaLnBrk="1" latinLnBrk="0" hangingPunct="1">
        <a:defRPr sz="2200" kern="1200">
          <a:solidFill>
            <a:schemeClr val="tx1"/>
          </a:solidFill>
          <a:latin typeface="+mn-lt"/>
          <a:ea typeface="+mn-ea"/>
          <a:cs typeface="+mn-cs"/>
        </a:defRPr>
      </a:lvl7pPr>
      <a:lvl8pPr marL="3919616" algn="l" defTabSz="1119890" rtl="0" eaLnBrk="1" latinLnBrk="0" hangingPunct="1">
        <a:defRPr sz="2200" kern="1200">
          <a:solidFill>
            <a:schemeClr val="tx1"/>
          </a:solidFill>
          <a:latin typeface="+mn-lt"/>
          <a:ea typeface="+mn-ea"/>
          <a:cs typeface="+mn-cs"/>
        </a:defRPr>
      </a:lvl8pPr>
      <a:lvl9pPr marL="4479562" algn="l" defTabSz="111989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who.int/mediacentre/factsheets/fs395/en/" TargetMode="External"/><Relationship Id="rId3" Type="http://schemas.openxmlformats.org/officeDocument/2006/relationships/image" Target="../media/image11.jpeg"/><Relationship Id="rId7" Type="http://schemas.openxmlformats.org/officeDocument/2006/relationships/hyperlink" Target="https://ec.europa.eu/health/sites/health/files/state/docs/2018_healthatglance_rep_en.pdf" TargetMode="External"/><Relationship Id="rId12" Type="http://schemas.openxmlformats.org/officeDocument/2006/relationships/hyperlink" Target="http://www.who.int/health_financing/universal_coverage_definition/en/" TargetMode="External"/><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hyperlink" Target="http://www.cnas.ro/media/pageFiles/Ordin%20nr.%20397-836_2018.pdf"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cancer-code-europe.iarc.fr/index.php/ro/" TargetMode="External"/><Relationship Id="rId5" Type="http://schemas.openxmlformats.org/officeDocument/2006/relationships/image" Target="../media/image13.png"/><Relationship Id="rId15" Type="http://schemas.openxmlformats.org/officeDocument/2006/relationships/hyperlink" Target="https://www.oecd-ilibrary.org/docserver/9780335262274-en.pdf?expires=1552906058&amp;id=id&amp;accname=guest&amp;checksum=EBC474A22C92FDB03603071969008178"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hyperlink" Target="https://www.who.int/en/news-room/fact-sheets/detail/universal-health-coverage-(uh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16000">
              <a:srgbClr val="85C2FF"/>
            </a:gs>
            <a:gs pos="59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25" name="Text Placeholder 724"/>
          <p:cNvSpPr>
            <a:spLocks noGrp="1"/>
          </p:cNvSpPr>
          <p:nvPr>
            <p:ph type="body" sz="quarter" idx="150"/>
          </p:nvPr>
        </p:nvSpPr>
        <p:spPr>
          <a:xfrm>
            <a:off x="1568997" y="860082"/>
            <a:ext cx="9342001" cy="341421"/>
          </a:xfrm>
        </p:spPr>
        <p:txBody>
          <a:bodyPr>
            <a:noAutofit/>
          </a:bodyPr>
          <a:lstStyle/>
          <a:p>
            <a:r>
              <a:rPr lang="ro-RO" sz="2700" b="1" dirty="0">
                <a:solidFill>
                  <a:schemeClr val="accent4">
                    <a:lumMod val="20000"/>
                    <a:lumOff val="80000"/>
                  </a:schemeClr>
                </a:solidFill>
                <a:effectLst>
                  <a:outerShdw blurRad="38100" dist="38100" dir="2700000" algn="tl">
                    <a:srgbClr val="000000">
                      <a:alpha val="43137"/>
                    </a:srgbClr>
                  </a:outerShdw>
                </a:effectLst>
                <a:latin typeface="Cambria" pitchFamily="18" charset="0"/>
              </a:rPr>
              <a:t>Prin prevenție, sănătate pentru toți!</a:t>
            </a:r>
            <a:endParaRPr lang="en-US" sz="2700" b="1" dirty="0">
              <a:solidFill>
                <a:schemeClr val="accent4">
                  <a:lumMod val="20000"/>
                  <a:lumOff val="80000"/>
                </a:schemeClr>
              </a:solidFill>
              <a:effectLst>
                <a:outerShdw blurRad="38100" dist="38100" dir="2700000" algn="tl">
                  <a:srgbClr val="000000">
                    <a:alpha val="43137"/>
                  </a:srgbClr>
                </a:outerShdw>
              </a:effectLst>
              <a:latin typeface="Cambria" pitchFamily="18" charset="0"/>
            </a:endParaRPr>
          </a:p>
        </p:txBody>
      </p:sp>
      <p:sp>
        <p:nvSpPr>
          <p:cNvPr id="726" name="Text Placeholder 725"/>
          <p:cNvSpPr>
            <a:spLocks noGrp="1"/>
          </p:cNvSpPr>
          <p:nvPr>
            <p:ph type="body" sz="quarter" idx="151"/>
          </p:nvPr>
        </p:nvSpPr>
        <p:spPr>
          <a:xfrm>
            <a:off x="1483783" y="586357"/>
            <a:ext cx="9342001" cy="341421"/>
          </a:xfrm>
        </p:spPr>
        <p:txBody>
          <a:bodyPr>
            <a:normAutofit lnSpcReduction="10000"/>
          </a:bodyPr>
          <a:lstStyle/>
          <a:p>
            <a:r>
              <a:rPr lang="ro-RO" sz="2200" b="1" dirty="0">
                <a:solidFill>
                  <a:schemeClr val="tx1"/>
                </a:solidFill>
                <a:latin typeface="Cambria" pitchFamily="18" charset="0"/>
              </a:rPr>
              <a:t>7 Aprilie 2019</a:t>
            </a:r>
            <a:endParaRPr lang="en-US" sz="2200" b="1" dirty="0">
              <a:solidFill>
                <a:schemeClr val="tx1"/>
              </a:solidFill>
              <a:latin typeface="Cambria" pitchFamily="18" charset="0"/>
            </a:endParaRPr>
          </a:p>
          <a:p>
            <a:endParaRPr lang="en-US" sz="2200" dirty="0">
              <a:solidFill>
                <a:schemeClr val="tx1"/>
              </a:solidFill>
              <a:latin typeface="Cambria" pitchFamily="18" charset="0"/>
            </a:endParaRPr>
          </a:p>
        </p:txBody>
      </p:sp>
      <p:sp>
        <p:nvSpPr>
          <p:cNvPr id="727" name="Text Placeholder 726"/>
          <p:cNvSpPr>
            <a:spLocks noGrp="1"/>
          </p:cNvSpPr>
          <p:nvPr>
            <p:ph type="body" sz="quarter" idx="153"/>
          </p:nvPr>
        </p:nvSpPr>
        <p:spPr>
          <a:xfrm>
            <a:off x="1558661" y="154750"/>
            <a:ext cx="9342001" cy="436851"/>
          </a:xfrm>
        </p:spPr>
        <p:txBody>
          <a:bodyPr>
            <a:normAutofit fontScale="92500" lnSpcReduction="10000"/>
          </a:bodyPr>
          <a:lstStyle/>
          <a:p>
            <a:r>
              <a:rPr lang="ro-RO" sz="3000" dirty="0">
                <a:solidFill>
                  <a:schemeClr val="tx1"/>
                </a:solidFill>
                <a:latin typeface="Cambria" pitchFamily="18" charset="0"/>
              </a:rPr>
              <a:t>Ziua Internațională a Sănătății</a:t>
            </a:r>
          </a:p>
        </p:txBody>
      </p:sp>
      <p:sp>
        <p:nvSpPr>
          <p:cNvPr id="4098" name="AutoShape 2" descr="Image result for radiation caution symbol"/>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sp>
        <p:nvSpPr>
          <p:cNvPr id="4100" name="AutoShape 4" descr="Image result for radiation caution symbol"/>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sp>
        <p:nvSpPr>
          <p:cNvPr id="4102" name="AutoShape 6" descr="Nanoscale heart imaging doesn't miss a beat"/>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pic>
        <p:nvPicPr>
          <p:cNvPr id="49" name="Picture 48" descr="INSP logo.jpg"/>
          <p:cNvPicPr>
            <a:picLocks noChangeAspect="1"/>
          </p:cNvPicPr>
          <p:nvPr/>
        </p:nvPicPr>
        <p:blipFill>
          <a:blip r:embed="rId3"/>
          <a:stretch>
            <a:fillRect/>
          </a:stretch>
        </p:blipFill>
        <p:spPr>
          <a:xfrm>
            <a:off x="1983640" y="192431"/>
            <a:ext cx="655441" cy="447338"/>
          </a:xfrm>
          <a:prstGeom prst="rect">
            <a:avLst/>
          </a:prstGeom>
        </p:spPr>
      </p:pic>
      <p:pic>
        <p:nvPicPr>
          <p:cNvPr id="50" name="Picture 49" descr="CNEPSS logo.png"/>
          <p:cNvPicPr>
            <a:picLocks noChangeAspect="1"/>
          </p:cNvPicPr>
          <p:nvPr/>
        </p:nvPicPr>
        <p:blipFill>
          <a:blip r:embed="rId4"/>
          <a:stretch>
            <a:fillRect/>
          </a:stretch>
        </p:blipFill>
        <p:spPr>
          <a:xfrm>
            <a:off x="9518431" y="187507"/>
            <a:ext cx="1681809" cy="317298"/>
          </a:xfrm>
          <a:prstGeom prst="rect">
            <a:avLst/>
          </a:prstGeom>
        </p:spPr>
      </p:pic>
      <p:pic>
        <p:nvPicPr>
          <p:cNvPr id="51" name="Picture 50"/>
          <p:cNvPicPr/>
          <p:nvPr/>
        </p:nvPicPr>
        <p:blipFill>
          <a:blip r:embed="rId5" cstate="print"/>
          <a:srcRect/>
          <a:stretch>
            <a:fillRect/>
          </a:stretch>
        </p:blipFill>
        <p:spPr bwMode="auto">
          <a:xfrm>
            <a:off x="11692836" y="124618"/>
            <a:ext cx="576505" cy="443076"/>
          </a:xfrm>
          <a:prstGeom prst="rect">
            <a:avLst/>
          </a:prstGeom>
          <a:noFill/>
          <a:ln w="9525">
            <a:noFill/>
            <a:miter lim="800000"/>
            <a:headEnd/>
            <a:tailEnd/>
          </a:ln>
        </p:spPr>
      </p:pic>
      <p:sp>
        <p:nvSpPr>
          <p:cNvPr id="3" name="TextBox 2"/>
          <p:cNvSpPr txBox="1"/>
          <p:nvPr/>
        </p:nvSpPr>
        <p:spPr>
          <a:xfrm>
            <a:off x="7917073" y="1356815"/>
            <a:ext cx="4884527" cy="1998494"/>
          </a:xfrm>
          <a:prstGeom prst="rect">
            <a:avLst/>
          </a:prstGeom>
          <a:solidFill>
            <a:srgbClr val="FFC000">
              <a:alpha val="75000"/>
            </a:srgbClr>
          </a:solidFill>
        </p:spPr>
        <p:txBody>
          <a:bodyPr wrap="square" lIns="28447" tIns="14223" rIns="28447" bIns="14223" rtlCol="0">
            <a:spAutoFit/>
          </a:bodyPr>
          <a:lstStyle/>
          <a:p>
            <a:pPr algn="just"/>
            <a:r>
              <a:rPr lang="ro-RO" sz="1200" dirty="0">
                <a:latin typeface="+mj-lt"/>
                <a:cs typeface="Times New Roman" panose="02020603050405020304" pitchFamily="18" charset="0"/>
              </a:rPr>
              <a:t>Motivația alegerii, de către OMS, </a:t>
            </a:r>
            <a:r>
              <a:rPr lang="ro-RO" sz="1200" b="1" dirty="0">
                <a:latin typeface="+mj-lt"/>
                <a:cs typeface="Times New Roman" panose="02020603050405020304" pitchFamily="18" charset="0"/>
              </a:rPr>
              <a:t>pentru al doilea an consecutiv</a:t>
            </a:r>
            <a:r>
              <a:rPr lang="ro-RO" sz="1200" dirty="0">
                <a:latin typeface="+mj-lt"/>
                <a:cs typeface="Times New Roman" panose="02020603050405020304" pitchFamily="18" charset="0"/>
              </a:rPr>
              <a:t>, a temei pentru ZMS </a:t>
            </a:r>
            <a:r>
              <a:rPr lang="ro-RO" sz="1200" b="1" dirty="0">
                <a:solidFill>
                  <a:srgbClr val="FF0000"/>
                </a:solidFill>
                <a:latin typeface="+mj-lt"/>
                <a:cs typeface="Times New Roman" panose="02020603050405020304" pitchFamily="18" charset="0"/>
              </a:rPr>
              <a:t>acoperirea universală cu servicii de sănătate:</a:t>
            </a:r>
            <a:r>
              <a:rPr lang="ro-RO" sz="1200" dirty="0">
                <a:latin typeface="+mj-lt"/>
                <a:cs typeface="Times New Roman" panose="02020603050405020304" pitchFamily="18" charset="0"/>
              </a:rPr>
              <a:t> </a:t>
            </a:r>
          </a:p>
          <a:p>
            <a:pPr marL="177794" indent="-177794" algn="just">
              <a:buFont typeface="Wingdings" pitchFamily="2" charset="2"/>
              <a:buChar char="Ø"/>
            </a:pPr>
            <a:r>
              <a:rPr lang="ro-RO" sz="1200" dirty="0">
                <a:latin typeface="+mj-lt"/>
              </a:rPr>
              <a:t>Cel puțin </a:t>
            </a:r>
            <a:r>
              <a:rPr lang="ro-RO" sz="1200" b="1" dirty="0">
                <a:latin typeface="+mj-lt"/>
              </a:rPr>
              <a:t>jumătate din populația lumii</a:t>
            </a:r>
            <a:r>
              <a:rPr lang="ro-RO" sz="1200" dirty="0">
                <a:latin typeface="+mj-lt"/>
              </a:rPr>
              <a:t> nu este acoperită cu servicii esențiale de sănătate</a:t>
            </a:r>
          </a:p>
          <a:p>
            <a:pPr marL="177794" indent="-177794" algn="just">
              <a:buFont typeface="Wingdings" pitchFamily="2" charset="2"/>
              <a:buChar char="Ø"/>
            </a:pPr>
            <a:r>
              <a:rPr lang="ro-RO" sz="1200" dirty="0">
                <a:latin typeface="+mj-lt"/>
              </a:rPr>
              <a:t>Aproximativ </a:t>
            </a:r>
            <a:r>
              <a:rPr lang="ro-RO" sz="1200" b="1" dirty="0">
                <a:latin typeface="+mj-lt"/>
              </a:rPr>
              <a:t>100 de milioane</a:t>
            </a:r>
            <a:r>
              <a:rPr lang="ro-RO" sz="1200" dirty="0">
                <a:latin typeface="+mj-lt"/>
              </a:rPr>
              <a:t> de persoane sunt împinse dincolo de limita sărăciei extreme (definită ca traiul cu mai puțin de 1.9 dolari americani/zi) ca urmare a cheltuielilor cu serviciile de îngrjiri de sănătate</a:t>
            </a:r>
          </a:p>
          <a:p>
            <a:pPr marL="177794" indent="-177794" algn="just">
              <a:buFont typeface="Wingdings" pitchFamily="2" charset="2"/>
              <a:buChar char="Ø"/>
            </a:pPr>
            <a:r>
              <a:rPr lang="ro-RO" sz="1200" dirty="0">
                <a:latin typeface="+mj-lt"/>
              </a:rPr>
              <a:t>Mai mult de </a:t>
            </a:r>
            <a:r>
              <a:rPr lang="ro-RO" sz="1200" b="1" dirty="0">
                <a:latin typeface="+mj-lt"/>
              </a:rPr>
              <a:t>800 de milioane</a:t>
            </a:r>
            <a:r>
              <a:rPr lang="ro-RO" sz="1200" dirty="0">
                <a:latin typeface="+mj-lt"/>
              </a:rPr>
              <a:t> de persoane (aproximativ 12% din populația lumii) cheltuiesc cel puțin 10% din veniturile gospodăriei pentru plata serviciilor de îngrijiri de sănătate</a:t>
            </a:r>
            <a:r>
              <a:rPr lang="ro-RO" sz="1200" baseline="30000" dirty="0"/>
              <a:t>3</a:t>
            </a:r>
            <a:r>
              <a:rPr lang="ro-RO" sz="1200" dirty="0">
                <a:latin typeface="+mj-lt"/>
              </a:rPr>
              <a:t>.</a:t>
            </a:r>
          </a:p>
          <a:p>
            <a:pPr marL="177794" indent="-177794" algn="just">
              <a:buFont typeface="Wingdings" pitchFamily="2" charset="2"/>
              <a:buChar char="Ø"/>
            </a:pPr>
            <a:endParaRPr lang="ro-RO" sz="1200" baseline="30000" dirty="0">
              <a:latin typeface="+mj-lt"/>
            </a:endParaRPr>
          </a:p>
        </p:txBody>
      </p:sp>
      <p:sp>
        <p:nvSpPr>
          <p:cNvPr id="4" name="Rectangle 3"/>
          <p:cNvSpPr/>
          <p:nvPr/>
        </p:nvSpPr>
        <p:spPr>
          <a:xfrm>
            <a:off x="0" y="1378869"/>
            <a:ext cx="4305607" cy="1998494"/>
          </a:xfrm>
          <a:prstGeom prst="rect">
            <a:avLst/>
          </a:prstGeom>
          <a:solidFill>
            <a:srgbClr val="FFC000">
              <a:alpha val="75000"/>
            </a:srgbClr>
          </a:solidFill>
        </p:spPr>
        <p:txBody>
          <a:bodyPr wrap="square" lIns="28447" tIns="14223" rIns="28447" bIns="14223">
            <a:spAutoFit/>
          </a:bodyPr>
          <a:lstStyle/>
          <a:p>
            <a:pPr algn="just"/>
            <a:endParaRPr lang="ro-RO" sz="1200" b="1" dirty="0">
              <a:solidFill>
                <a:srgbClr val="FF0000"/>
              </a:solidFill>
            </a:endParaRPr>
          </a:p>
          <a:p>
            <a:pPr algn="just"/>
            <a:r>
              <a:rPr lang="ro-RO" sz="1200" b="1" dirty="0">
                <a:solidFill>
                  <a:srgbClr val="FF0000"/>
                </a:solidFill>
              </a:rPr>
              <a:t>Acoperirea universală cu servicii de sănătate - (En. Universal Health Coverage – UHC)</a:t>
            </a:r>
            <a:r>
              <a:rPr lang="ro-RO" sz="1200" dirty="0">
                <a:solidFill>
                  <a:srgbClr val="FF0000"/>
                </a:solidFill>
              </a:rPr>
              <a:t>:</a:t>
            </a:r>
            <a:r>
              <a:rPr lang="ro-RO" sz="1200" dirty="0"/>
              <a:t> asigurarea accesului tuturor persoanelor la servicii de promovare a sănătății, de prevenire a îmbolnăvirilor, curative, de recuperare și paliative de o calitate suficientă astfel încât să fie eficiente, menținând în același timp o povară financiară cât mai scăzută în rândul populației în urma accesării acestor servicii</a:t>
            </a:r>
            <a:r>
              <a:rPr lang="ro-RO" sz="1200" baseline="30000" dirty="0"/>
              <a:t>1</a:t>
            </a:r>
            <a:r>
              <a:rPr lang="ro-RO" sz="1200" dirty="0"/>
              <a:t>.  </a:t>
            </a:r>
          </a:p>
          <a:p>
            <a:pPr algn="just"/>
            <a:r>
              <a:rPr lang="ro-RO" sz="1200" dirty="0"/>
              <a:t>Această definiție încorporează </a:t>
            </a:r>
            <a:r>
              <a:rPr lang="ro-RO" sz="1200" b="1" dirty="0"/>
              <a:t>trei obiective principale</a:t>
            </a:r>
            <a:r>
              <a:rPr lang="ro-RO" sz="1200" dirty="0"/>
              <a:t>: </a:t>
            </a:r>
            <a:r>
              <a:rPr lang="ro-RO" sz="1200" b="1" dirty="0"/>
              <a:t>1) Echitate în accesul la servicii de sănătate</a:t>
            </a:r>
            <a:r>
              <a:rPr lang="ro-RO" sz="1200" dirty="0"/>
              <a:t>; </a:t>
            </a:r>
            <a:r>
              <a:rPr lang="ro-RO" sz="1200" b="1" dirty="0"/>
              <a:t>2)</a:t>
            </a:r>
            <a:r>
              <a:rPr lang="ro-RO" sz="1200" dirty="0"/>
              <a:t> </a:t>
            </a:r>
            <a:r>
              <a:rPr lang="ro-RO" sz="1200" b="1" dirty="0"/>
              <a:t>Calitatea serviciilor de sănătate și 3) Protejarea populației împotriva riscurilor financiare</a:t>
            </a:r>
            <a:r>
              <a:rPr lang="ro-RO" sz="1200" b="1" baseline="30000" dirty="0"/>
              <a:t>2</a:t>
            </a:r>
            <a:r>
              <a:rPr lang="ro-RO" sz="1200" b="1" dirty="0"/>
              <a:t>.</a:t>
            </a:r>
            <a:endParaRPr lang="ro-RO" sz="1200" b="1" baseline="30000" dirty="0"/>
          </a:p>
          <a:p>
            <a:pPr algn="just"/>
            <a:endParaRPr lang="ro-RO" sz="1200" b="1" baseline="300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3" y="3423507"/>
            <a:ext cx="2810573" cy="260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3759" y="6136130"/>
            <a:ext cx="2850476" cy="459611"/>
          </a:xfrm>
          <a:prstGeom prst="rect">
            <a:avLst/>
          </a:prstGeom>
        </p:spPr>
        <p:txBody>
          <a:bodyPr wrap="square" lIns="28447" tIns="14223" rIns="28447" bIns="14223">
            <a:spAutoFit/>
          </a:bodyPr>
          <a:lstStyle/>
          <a:p>
            <a:r>
              <a:rPr lang="ro-RO" sz="700" b="1" dirty="0"/>
              <a:t>Figura 2. Distribuția ratelor standardizate de mortalitate la 100.000 de locuitori pentru decesele prevenibile în cadrul țărilor EU28 în anul 2015</a:t>
            </a:r>
            <a:endParaRPr lang="ro-RO" sz="700" dirty="0"/>
          </a:p>
          <a:p>
            <a:r>
              <a:rPr lang="ro-RO" sz="700" i="1" dirty="0"/>
              <a:t>Sursa datelor: Eurostat; Preluat și adaptat din raportul </a:t>
            </a:r>
            <a:r>
              <a:rPr lang="ro-RO" sz="700" i="1" u="sng" dirty="0">
                <a:hlinkClick r:id="rId7"/>
              </a:rPr>
              <a:t>Health at a Glance, Europe 2018</a:t>
            </a:r>
            <a:endParaRPr lang="ro-RO" sz="700" dirty="0"/>
          </a:p>
        </p:txBody>
      </p:sp>
      <p:cxnSp>
        <p:nvCxnSpPr>
          <p:cNvPr id="7" name="Straight Connector 6"/>
          <p:cNvCxnSpPr/>
          <p:nvPr/>
        </p:nvCxnSpPr>
        <p:spPr>
          <a:xfrm>
            <a:off x="0" y="3373525"/>
            <a:ext cx="12801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94234" y="3419855"/>
            <a:ext cx="1217472" cy="3143840"/>
          </a:xfrm>
          <a:prstGeom prst="rect">
            <a:avLst/>
          </a:prstGeom>
        </p:spPr>
        <p:txBody>
          <a:bodyPr wrap="square" lIns="28447" tIns="14223" rIns="28447" bIns="14223">
            <a:spAutoFit/>
          </a:bodyPr>
          <a:lstStyle/>
          <a:p>
            <a:pPr algn="just"/>
            <a:r>
              <a:rPr lang="ro-RO" sz="1200" b="1" dirty="0"/>
              <a:t>România</a:t>
            </a:r>
            <a:r>
              <a:rPr lang="ro-RO" sz="1200" dirty="0"/>
              <a:t> se situează pe </a:t>
            </a:r>
            <a:r>
              <a:rPr lang="ro-RO" sz="1200" b="1" dirty="0"/>
              <a:t>locul 4</a:t>
            </a:r>
            <a:r>
              <a:rPr lang="ro-RO" sz="1200" dirty="0"/>
              <a:t> la nivelul țărilor EU28 în ceea ce privește rata standardizată de mortalitate la 100.000 de locuitori pentru decesele prevenibile, având, în anul 2015, o rată de </a:t>
            </a:r>
            <a:r>
              <a:rPr lang="ro-RO" sz="1200" b="1" dirty="0"/>
              <a:t>aproximativ 1,7 ori mai mare</a:t>
            </a:r>
            <a:r>
              <a:rPr lang="ro-RO" sz="1200" dirty="0"/>
              <a:t> decât media țărilor EU28.</a:t>
            </a:r>
          </a:p>
        </p:txBody>
      </p:sp>
      <p:cxnSp>
        <p:nvCxnSpPr>
          <p:cNvPr id="10" name="Straight Connector 9"/>
          <p:cNvCxnSpPr/>
          <p:nvPr/>
        </p:nvCxnSpPr>
        <p:spPr>
          <a:xfrm>
            <a:off x="4305607" y="3373525"/>
            <a:ext cx="590" cy="5551921"/>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5607" y="1356815"/>
            <a:ext cx="3611466" cy="201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7366" y="6666098"/>
            <a:ext cx="4250874" cy="2213937"/>
          </a:xfrm>
          <a:prstGeom prst="rect">
            <a:avLst/>
          </a:prstGeom>
          <a:noFill/>
        </p:spPr>
        <p:txBody>
          <a:bodyPr wrap="square" lIns="28447" tIns="14223" rIns="28447" bIns="14223" rtlCol="0">
            <a:spAutoFit/>
          </a:bodyPr>
          <a:lstStyle/>
          <a:p>
            <a:pPr lvl="0" algn="ctr"/>
            <a:r>
              <a:rPr lang="ro-RO" sz="1400" b="1" dirty="0">
                <a:effectLst>
                  <a:outerShdw blurRad="38100" dist="38100" dir="2700000" algn="tl">
                    <a:srgbClr val="000000">
                      <a:alpha val="43137"/>
                    </a:srgbClr>
                  </a:outerShdw>
                </a:effectLst>
              </a:rPr>
              <a:t>IMPACTUL ECONOMIC AL SERVICIILOR PREVENTIVE ȘI DE SĂNĂTATE PUBLICĂ</a:t>
            </a:r>
          </a:p>
          <a:p>
            <a:pPr lvl="0"/>
            <a:endParaRPr lang="ro-RO" sz="600" b="1" dirty="0"/>
          </a:p>
          <a:p>
            <a:pPr marL="177794" indent="-177794" algn="just">
              <a:buFont typeface="Wingdings" pitchFamily="2" charset="2"/>
              <a:buChar char="Ø"/>
            </a:pPr>
            <a:r>
              <a:rPr lang="ro-RO" sz="1200" b="1" dirty="0"/>
              <a:t>Creșterea prețului țigărilor</a:t>
            </a:r>
            <a:r>
              <a:rPr lang="ro-RO" sz="1200" dirty="0"/>
              <a:t> la nivelul Uniunii Europene  cu 5,50$ ar salva sute de mii de vieți anual. </a:t>
            </a:r>
          </a:p>
          <a:p>
            <a:pPr marL="177794" indent="-177794" algn="just">
              <a:buFont typeface="Wingdings" pitchFamily="2" charset="2"/>
              <a:buChar char="Ø"/>
            </a:pPr>
            <a:r>
              <a:rPr lang="ro-RO" sz="1200" dirty="0"/>
              <a:t>Mai mult de 10.000 de ani de viață sănătoasă ar putea fi ”câștigați” anual în Europa de Vest, și mai mulți de atât în Europa de Est, prin </a:t>
            </a:r>
            <a:r>
              <a:rPr lang="ro-RO" sz="1200" b="1" dirty="0"/>
              <a:t>limitarea expunerii copiilor la publicitatea la mâncăruri și băuturi bogate în sare, zahăr și grăsimi</a:t>
            </a:r>
            <a:r>
              <a:rPr lang="ro-RO" sz="1200" dirty="0"/>
              <a:t>.</a:t>
            </a:r>
          </a:p>
          <a:p>
            <a:pPr marL="177794" indent="-177794" algn="just">
              <a:buFont typeface="Wingdings" pitchFamily="2" charset="2"/>
              <a:buChar char="Ø"/>
            </a:pPr>
            <a:r>
              <a:rPr lang="ro-RO" sz="1200" dirty="0"/>
              <a:t>Reducerea aportului de sare prin reglementare și reformularea produselor alimentare a condus la </a:t>
            </a:r>
            <a:r>
              <a:rPr lang="ro-RO" sz="1200" b="1" dirty="0"/>
              <a:t>câștigarea a 44.000 de ani de viață sănătoasă</a:t>
            </a:r>
            <a:r>
              <a:rPr lang="ro-RO" sz="1200" dirty="0"/>
              <a:t> în Anglia</a:t>
            </a:r>
            <a:r>
              <a:rPr lang="ro-RO" sz="1200" baseline="30000" dirty="0"/>
              <a:t>4</a:t>
            </a:r>
            <a:r>
              <a:rPr lang="ro-RO" sz="1200" dirty="0"/>
              <a:t>.</a:t>
            </a:r>
          </a:p>
        </p:txBody>
      </p:sp>
      <p:sp>
        <p:nvSpPr>
          <p:cNvPr id="22" name="TextBox 21"/>
          <p:cNvSpPr txBox="1"/>
          <p:nvPr/>
        </p:nvSpPr>
        <p:spPr>
          <a:xfrm>
            <a:off x="4305607" y="3351471"/>
            <a:ext cx="8495993" cy="2275493"/>
          </a:xfrm>
          <a:prstGeom prst="rect">
            <a:avLst/>
          </a:prstGeom>
          <a:noFill/>
        </p:spPr>
        <p:txBody>
          <a:bodyPr wrap="square" lIns="28447" tIns="14223" rIns="28447" bIns="14223" rtlCol="0">
            <a:spAutoFit/>
          </a:bodyPr>
          <a:lstStyle/>
          <a:p>
            <a:pPr algn="ctr"/>
            <a:r>
              <a:rPr lang="ro-RO" sz="1400" b="1" dirty="0">
                <a:effectLst>
                  <a:outerShdw blurRad="38100" dist="38100" dir="2700000" algn="tl">
                    <a:srgbClr val="000000">
                      <a:alpha val="43137"/>
                    </a:srgbClr>
                  </a:outerShdw>
                </a:effectLst>
                <a:latin typeface="+mj-lt"/>
                <a:cs typeface="Times New Roman" panose="02020603050405020304" pitchFamily="18" charset="0"/>
              </a:rPr>
              <a:t>CAMPANIA NAȚIONALĂ ZMS 2019</a:t>
            </a:r>
            <a:endParaRPr lang="ro-RO" sz="14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TEMA CAMPANIEI:</a:t>
            </a:r>
            <a:r>
              <a:rPr lang="ro-RO" sz="1200" b="1" dirty="0">
                <a:latin typeface="+mj-lt"/>
                <a:cs typeface="Times New Roman" panose="02020603050405020304" pitchFamily="18" charset="0"/>
              </a:rPr>
              <a:t> ”Prin prevenție, sănătate pentru toți!”</a:t>
            </a: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OBIECTIVELE CAMPANIEI: </a:t>
            </a:r>
          </a:p>
          <a:p>
            <a:pPr marL="231132" indent="-231132" algn="just">
              <a:buAutoNum type="arabicParenR"/>
            </a:pPr>
            <a:r>
              <a:rPr lang="ro-RO" sz="1200" b="1" dirty="0">
                <a:latin typeface="+mj-lt"/>
                <a:cs typeface="Times New Roman" panose="02020603050405020304" pitchFamily="18" charset="0"/>
              </a:rPr>
              <a:t>Creșterea gradului de informare și a conștientizării în rândul populației generale cu privire la importanța accesării serviciilor preventive </a:t>
            </a:r>
          </a:p>
          <a:p>
            <a:pPr marL="231132" indent="-231132" algn="just">
              <a:buAutoNum type="arabicParenR"/>
            </a:pPr>
            <a:r>
              <a:rPr lang="ro-RO" sz="1200" b="1" dirty="0">
                <a:latin typeface="+mj-lt"/>
                <a:cs typeface="Times New Roman" panose="02020603050405020304" pitchFamily="18" charset="0"/>
              </a:rPr>
              <a:t>Creșterea nivelului de responsabilitate în rândul personalului medical implicat preponderent în oferirea de servicii preventive cu privire la importanța acordării serviciilor preventive disponbile, tuturor cetățenilor. </a:t>
            </a:r>
            <a:endPar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GRUPURI ȚINTĂ ȘI MESAJE CHEIE:</a:t>
            </a:r>
          </a:p>
          <a:p>
            <a:pPr marL="231132" indent="-231132" algn="just">
              <a:buFont typeface="+mj-lt"/>
              <a:buAutoNum type="arabicParenR"/>
            </a:pPr>
            <a:r>
              <a:rPr lang="ro-RO" sz="1200" b="1" dirty="0">
                <a:latin typeface="+mj-lt"/>
                <a:cs typeface="Times New Roman" panose="02020603050405020304" pitchFamily="18" charset="0"/>
              </a:rPr>
              <a:t>Populația generală (”</a:t>
            </a:r>
            <a:r>
              <a:rPr lang="ro-RO" sz="1200" b="1" i="1" dirty="0">
                <a:latin typeface="+mj-lt"/>
                <a:cs typeface="Times New Roman" panose="02020603050405020304" pitchFamily="18" charset="0"/>
              </a:rPr>
              <a:t>Întrebați-vă medicul de familiei despre serviciile preventive!</a:t>
            </a:r>
            <a:r>
              <a:rPr lang="ro-RO" sz="1200" b="1" dirty="0">
                <a:latin typeface="+mj-lt"/>
                <a:cs typeface="Times New Roman" panose="02020603050405020304" pitchFamily="18" charset="0"/>
              </a:rPr>
              <a:t>”)</a:t>
            </a:r>
          </a:p>
          <a:p>
            <a:pPr marL="231132" indent="-231132" algn="just">
              <a:buFont typeface="+mj-lt"/>
              <a:buAutoNum type="arabicParenR"/>
            </a:pPr>
            <a:r>
              <a:rPr lang="ro-RO" sz="1200" b="1" dirty="0">
                <a:latin typeface="+mj-lt"/>
                <a:cs typeface="Times New Roman" panose="02020603050405020304" pitchFamily="18" charset="0"/>
              </a:rPr>
              <a:t>Medici de familie, asistenți medicali comunitari, mediatori sanitari, medici, stomatologi și asistenți de medicină școlară; personalul medical în ansamblu (</a:t>
            </a:r>
            <a:r>
              <a:rPr lang="ro-RO" sz="1200" b="1" i="1" dirty="0">
                <a:latin typeface="+mj-lt"/>
                <a:cs typeface="Times New Roman" panose="02020603050405020304" pitchFamily="18" charset="0"/>
              </a:rPr>
              <a:t>”Informați-vă pacienți cu privire la serviciile preventive”</a:t>
            </a:r>
            <a:r>
              <a:rPr lang="ro-RO" sz="1200" b="1" dirty="0">
                <a:latin typeface="+mj-lt"/>
                <a:cs typeface="Times New Roman" panose="02020603050405020304" pitchFamily="18" charset="0"/>
              </a:rPr>
              <a:t>)</a:t>
            </a:r>
          </a:p>
          <a:p>
            <a:pPr algn="just"/>
            <a:endParaRPr lang="ro-RO" sz="1200" b="1" dirty="0">
              <a:latin typeface="+mj-lt"/>
              <a:cs typeface="Times New Roman" panose="02020603050405020304" pitchFamily="18" charset="0"/>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5556" y="5874297"/>
            <a:ext cx="2913834" cy="265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descr="Image result for codul european impotriva cancerulu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2874" y="5914281"/>
            <a:ext cx="2591513" cy="273499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4259134" y="5427374"/>
            <a:ext cx="849540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59134" y="5427936"/>
            <a:ext cx="3266678" cy="398056"/>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Instrumente adresate profesioniștilor din domeniul prevenției</a:t>
            </a:r>
            <a:endParaRPr lang="ro-RO" sz="1200" dirty="0">
              <a:effectLst>
                <a:outerShdw blurRad="38100" dist="38100" dir="2700000" algn="tl">
                  <a:srgbClr val="000000">
                    <a:alpha val="43137"/>
                  </a:srgbClr>
                </a:outerShdw>
              </a:effectLst>
            </a:endParaRPr>
          </a:p>
        </p:txBody>
      </p:sp>
      <p:sp>
        <p:nvSpPr>
          <p:cNvPr id="27" name="Rectangle 26"/>
          <p:cNvSpPr/>
          <p:nvPr/>
        </p:nvSpPr>
        <p:spPr>
          <a:xfrm>
            <a:off x="4306197" y="8526165"/>
            <a:ext cx="3172552" cy="398056"/>
          </a:xfrm>
          <a:prstGeom prst="rect">
            <a:avLst/>
          </a:prstGeom>
        </p:spPr>
        <p:txBody>
          <a:bodyPr wrap="square" lIns="28447" tIns="14223" rIns="28447" bIns="14223">
            <a:spAutoFit/>
          </a:bodyPr>
          <a:lstStyle/>
          <a:p>
            <a:pPr algn="ctr"/>
            <a:r>
              <a:rPr lang="vi-VN" sz="800" dirty="0">
                <a:latin typeface="Calibri" pitchFamily="34" charset="0"/>
                <a:cs typeface="Calibri" pitchFamily="34" charset="0"/>
              </a:rPr>
              <a:t>Ghidurile de prevenție elaborate în cadrul proiectului RO19.04 “Intervenții la  mai multe niveluri pentru prevenția bolilor netransmisibile (BNT) asociate stilului de viață în România”</a:t>
            </a:r>
            <a:endParaRPr lang="ro-RO" sz="800" dirty="0">
              <a:latin typeface="Calibri" pitchFamily="34" charset="0"/>
              <a:cs typeface="Calibri" pitchFamily="34" charset="0"/>
            </a:endParaRPr>
          </a:p>
        </p:txBody>
      </p:sp>
      <p:sp>
        <p:nvSpPr>
          <p:cNvPr id="62" name="Rectangle 61"/>
          <p:cNvSpPr/>
          <p:nvPr/>
        </p:nvSpPr>
        <p:spPr>
          <a:xfrm>
            <a:off x="7460332" y="5503976"/>
            <a:ext cx="2816598" cy="398056"/>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Surse de informare pentru populația generală</a:t>
            </a:r>
            <a:endParaRPr lang="ro-RO" sz="1200" dirty="0">
              <a:effectLst>
                <a:outerShdw blurRad="38100" dist="38100" dir="2700000" algn="tl">
                  <a:srgbClr val="000000">
                    <a:alpha val="43137"/>
                  </a:srgbClr>
                </a:outerShdw>
              </a:effectLst>
            </a:endParaRPr>
          </a:p>
        </p:txBody>
      </p:sp>
      <p:sp>
        <p:nvSpPr>
          <p:cNvPr id="28" name="Rectangle 27"/>
          <p:cNvSpPr/>
          <p:nvPr/>
        </p:nvSpPr>
        <p:spPr>
          <a:xfrm>
            <a:off x="7572875" y="8649276"/>
            <a:ext cx="2591513" cy="151834"/>
          </a:xfrm>
          <a:prstGeom prst="rect">
            <a:avLst/>
          </a:prstGeom>
        </p:spPr>
        <p:txBody>
          <a:bodyPr wrap="square" lIns="28447" tIns="14223" rIns="28447" bIns="14223">
            <a:spAutoFit/>
          </a:bodyPr>
          <a:lstStyle/>
          <a:p>
            <a:pPr algn="ctr"/>
            <a:r>
              <a:rPr lang="ro-RO" sz="800" dirty="0">
                <a:hlinkClick r:id="rId11"/>
              </a:rPr>
              <a:t>https://cancer-code-europe.iarc.fr/index.php/ro/</a:t>
            </a:r>
            <a:r>
              <a:rPr lang="ro-RO" sz="800" dirty="0"/>
              <a:t> </a:t>
            </a:r>
          </a:p>
        </p:txBody>
      </p:sp>
      <p:sp>
        <p:nvSpPr>
          <p:cNvPr id="30" name="Rectangle 29"/>
          <p:cNvSpPr/>
          <p:nvPr/>
        </p:nvSpPr>
        <p:spPr>
          <a:xfrm>
            <a:off x="10317203" y="5420452"/>
            <a:ext cx="2442263" cy="767388"/>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Instrument de lucru pentru profesioniștii din sănătate și sursă de informare pentru populația generală</a:t>
            </a:r>
            <a:endParaRPr lang="ro-RO" sz="1200" dirty="0">
              <a:effectLst>
                <a:outerShdw blurRad="38100" dist="38100" dir="2700000" algn="tl">
                  <a:srgbClr val="000000">
                    <a:alpha val="43137"/>
                  </a:srgbClr>
                </a:outerShdw>
              </a:effectLst>
            </a:endParaRPr>
          </a:p>
        </p:txBody>
      </p:sp>
      <p:cxnSp>
        <p:nvCxnSpPr>
          <p:cNvPr id="704" name="Straight Connector 703"/>
          <p:cNvCxnSpPr/>
          <p:nvPr/>
        </p:nvCxnSpPr>
        <p:spPr>
          <a:xfrm>
            <a:off x="0" y="8925446"/>
            <a:ext cx="1280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05" name="TextBox 704"/>
          <p:cNvSpPr txBox="1"/>
          <p:nvPr/>
        </p:nvSpPr>
        <p:spPr>
          <a:xfrm>
            <a:off x="10370325" y="6254909"/>
            <a:ext cx="2242124" cy="2614047"/>
          </a:xfrm>
          <a:prstGeom prst="rect">
            <a:avLst/>
          </a:prstGeom>
          <a:noFill/>
        </p:spPr>
        <p:txBody>
          <a:bodyPr wrap="square" lIns="28447" tIns="14223" rIns="28447" bIns="14223" rtlCol="0">
            <a:spAutoFit/>
          </a:bodyPr>
          <a:lstStyle/>
          <a:p>
            <a:pPr algn="just"/>
            <a:r>
              <a:rPr lang="ro-RO" sz="1200" b="1" dirty="0">
                <a:solidFill>
                  <a:srgbClr val="FF0000"/>
                </a:solidFill>
              </a:rPr>
              <a:t>Anexa Nr. 2B </a:t>
            </a:r>
            <a:r>
              <a:rPr lang="ro-RO" sz="1200" dirty="0"/>
              <a:t>din </a:t>
            </a:r>
            <a:r>
              <a:rPr lang="ro-RO" sz="1200" b="1" dirty="0"/>
              <a:t>Ordinul nr. 397/836/2018</a:t>
            </a:r>
            <a:r>
              <a:rPr lang="ro-RO" sz="1200" dirty="0"/>
              <a:t> privind aprobarea </a:t>
            </a:r>
            <a:r>
              <a:rPr lang="ro-RO" sz="1200" b="1" dirty="0"/>
              <a:t>Normelor metodologice de aplicare</a:t>
            </a:r>
            <a:r>
              <a:rPr lang="ro-RO" sz="1200" dirty="0"/>
              <a:t> </a:t>
            </a:r>
            <a:r>
              <a:rPr lang="ro-RO" sz="1200" b="1" dirty="0"/>
              <a:t>Contractului-cadru </a:t>
            </a:r>
            <a:r>
              <a:rPr lang="ro-RO" sz="1200" dirty="0"/>
              <a:t>2018-2019 de furnizare a serviciilor de sănătate</a:t>
            </a:r>
            <a:r>
              <a:rPr lang="ro-RO" sz="1200" baseline="30000" dirty="0"/>
              <a:t>5</a:t>
            </a:r>
            <a:r>
              <a:rPr lang="ro-RO" sz="1200" dirty="0"/>
              <a:t>. </a:t>
            </a:r>
          </a:p>
          <a:p>
            <a:pPr algn="just"/>
            <a:r>
              <a:rPr lang="ro-RO" sz="1200" dirty="0"/>
              <a:t>Acest document cuprinde </a:t>
            </a:r>
            <a:r>
              <a:rPr lang="ro-RO" sz="1200" b="1" dirty="0"/>
              <a:t>tipurile de servicii preventive de care pot beneficia asigurații</a:t>
            </a:r>
            <a:r>
              <a:rPr lang="ro-RO" sz="1200" dirty="0"/>
              <a:t> din sistemul național de asigurări de sănătate, în funcție de vârsta acestora și factorii de risc la care sunt expuși (conform vârstei și în urma aplicării riscogramei)</a:t>
            </a:r>
          </a:p>
        </p:txBody>
      </p:sp>
      <p:sp>
        <p:nvSpPr>
          <p:cNvPr id="708" name="TextBox 707"/>
          <p:cNvSpPr txBox="1"/>
          <p:nvPr/>
        </p:nvSpPr>
        <p:spPr>
          <a:xfrm>
            <a:off x="27366" y="8942927"/>
            <a:ext cx="8906745" cy="644277"/>
          </a:xfrm>
          <a:prstGeom prst="rect">
            <a:avLst/>
          </a:prstGeom>
          <a:noFill/>
        </p:spPr>
        <p:txBody>
          <a:bodyPr wrap="square" lIns="28447" tIns="14223" rIns="28447" bIns="14223" rtlCol="0">
            <a:spAutoFit/>
          </a:bodyPr>
          <a:lstStyle/>
          <a:p>
            <a:r>
              <a:rPr lang="ro-RO" sz="800" u="sng" dirty="0">
                <a:hlinkClick r:id="rId12"/>
              </a:rPr>
              <a:t>1. http://www.who.int/health_financing/universal_coverage_definition/en/ </a:t>
            </a:r>
            <a:endParaRPr lang="ro-RO" sz="800" u="sng" dirty="0"/>
          </a:p>
          <a:p>
            <a:r>
              <a:rPr lang="ro-RO" sz="800" u="sng" dirty="0">
                <a:latin typeface="+mj-lt"/>
                <a:hlinkClick r:id="rId13"/>
              </a:rPr>
              <a:t>2. http://www.who.int/mediacentre/factsheets/fs395/en/</a:t>
            </a:r>
            <a:endParaRPr lang="ro-RO" sz="800" u="sng" dirty="0">
              <a:latin typeface="+mj-lt"/>
            </a:endParaRPr>
          </a:p>
          <a:p>
            <a:r>
              <a:rPr lang="ro-RO" sz="800" u="sng" dirty="0">
                <a:latin typeface="+mj-lt"/>
                <a:hlinkClick r:id="rId14"/>
              </a:rPr>
              <a:t>3. https://www.who.int/en/news-room/fact-sheets/detail/universal-health-coverage-(uhc)</a:t>
            </a:r>
            <a:endParaRPr lang="ro-RO" sz="800" u="sng" dirty="0">
              <a:latin typeface="+mj-lt"/>
            </a:endParaRPr>
          </a:p>
          <a:p>
            <a:r>
              <a:rPr lang="ro-RO" sz="800" u="sng" dirty="0">
                <a:hlinkClick r:id="rId15"/>
              </a:rPr>
              <a:t>4. https://www.oecd-ilibrary.org/docserver/9780335262274-en.pdf?expires=1552906058&amp;id=id&amp;accname=guest&amp;checksum=EBC474A22C92FDB03603071969008178</a:t>
            </a:r>
            <a:endParaRPr lang="ro-RO" sz="800" u="sng" dirty="0"/>
          </a:p>
          <a:p>
            <a:r>
              <a:rPr lang="ro-RO" sz="800" dirty="0">
                <a:latin typeface="+mj-lt"/>
                <a:cs typeface="Times New Roman" panose="02020603050405020304" pitchFamily="18" charset="0"/>
                <a:hlinkClick r:id="rId16"/>
              </a:rPr>
              <a:t>5. http://www.cnas.ro/media/pageFiles/Ordin%20nr.%20397-836_2018.pdf</a:t>
            </a:r>
            <a:r>
              <a:rPr lang="ro-RO" sz="800" dirty="0">
                <a:latin typeface="+mj-lt"/>
                <a:cs typeface="Times New Roman" panose="02020603050405020304" pitchFamily="18" charset="0"/>
              </a:rPr>
              <a:t> </a:t>
            </a:r>
          </a:p>
        </p:txBody>
      </p:sp>
      <p:sp>
        <p:nvSpPr>
          <p:cNvPr id="709" name="TextBox 708"/>
          <p:cNvSpPr txBox="1"/>
          <p:nvPr/>
        </p:nvSpPr>
        <p:spPr>
          <a:xfrm>
            <a:off x="7092938" y="9066037"/>
            <a:ext cx="5610521" cy="398056"/>
          </a:xfrm>
          <a:prstGeom prst="rect">
            <a:avLst/>
          </a:prstGeom>
          <a:noFill/>
        </p:spPr>
        <p:txBody>
          <a:bodyPr wrap="square" lIns="28447" tIns="14223" rIns="28447" bIns="14223" rtlCol="0">
            <a:spAutoFit/>
          </a:bodyPr>
          <a:lstStyle/>
          <a:p>
            <a:pPr algn="ctr"/>
            <a:r>
              <a:rPr lang="vi-VN" sz="1200" b="1" dirty="0">
                <a:latin typeface="Calibri" pitchFamily="34" charset="0"/>
                <a:cs typeface="Calibri" pitchFamily="34" charset="0"/>
              </a:rPr>
              <a:t>Material realizat în cadrul subprogramului de evaluare şi promovare a sănătăţii şi educaţie pentru sănătate al Ministerului Sănătății -  pentru distribuție gratuită</a:t>
            </a:r>
            <a:endParaRPr lang="ro-RO" sz="1200" b="1" dirty="0">
              <a:latin typeface="Calibri" pitchFamily="34" charset="0"/>
              <a:cs typeface="Calibri" pitchFamily="34" charset="0"/>
            </a:endParaRPr>
          </a:p>
        </p:txBody>
      </p:sp>
      <p:sp>
        <p:nvSpPr>
          <p:cNvPr id="34" name="TextBox 33"/>
          <p:cNvSpPr txBox="1"/>
          <p:nvPr/>
        </p:nvSpPr>
        <p:spPr>
          <a:xfrm>
            <a:off x="1496615" y="639769"/>
            <a:ext cx="1629490" cy="369332"/>
          </a:xfrm>
          <a:prstGeom prst="rect">
            <a:avLst/>
          </a:prstGeom>
          <a:noFill/>
        </p:spPr>
        <p:txBody>
          <a:bodyPr wrap="square" rtlCol="0">
            <a:spAutoFit/>
          </a:bodyPr>
          <a:lstStyle/>
          <a:p>
            <a:pPr algn="ctr"/>
            <a:r>
              <a:rPr lang="ro-RO" sz="900" b="1" dirty="0"/>
              <a:t>Institutul Național de </a:t>
            </a:r>
          </a:p>
          <a:p>
            <a:pPr algn="ctr"/>
            <a:r>
              <a:rPr lang="ro-RO" sz="900" b="1" dirty="0"/>
              <a:t>Sănătate Publică</a:t>
            </a:r>
          </a:p>
        </p:txBody>
      </p:sp>
      <p:sp>
        <p:nvSpPr>
          <p:cNvPr id="35" name="TextBox 34"/>
          <p:cNvSpPr txBox="1"/>
          <p:nvPr/>
        </p:nvSpPr>
        <p:spPr>
          <a:xfrm>
            <a:off x="9025836" y="567694"/>
            <a:ext cx="2667000" cy="369332"/>
          </a:xfrm>
          <a:prstGeom prst="rect">
            <a:avLst/>
          </a:prstGeom>
          <a:noFill/>
        </p:spPr>
        <p:txBody>
          <a:bodyPr wrap="square" rtlCol="0">
            <a:spAutoFit/>
          </a:bodyPr>
          <a:lstStyle/>
          <a:p>
            <a:pPr algn="ctr"/>
            <a:r>
              <a:rPr lang="ro-RO" sz="900" b="1" dirty="0"/>
              <a:t>Centrul Național de Evaluare și </a:t>
            </a:r>
          </a:p>
          <a:p>
            <a:pPr algn="ctr"/>
            <a:r>
              <a:rPr lang="ro-RO" sz="900" b="1" dirty="0"/>
              <a:t>Promovare a Stării de Sănătate</a:t>
            </a:r>
          </a:p>
        </p:txBody>
      </p:sp>
      <p:pic>
        <p:nvPicPr>
          <p:cNvPr id="3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5740" y="100040"/>
            <a:ext cx="632120" cy="63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185596" y="789278"/>
            <a:ext cx="1472408" cy="230832"/>
          </a:xfrm>
          <a:prstGeom prst="rect">
            <a:avLst/>
          </a:prstGeom>
          <a:noFill/>
        </p:spPr>
        <p:txBody>
          <a:bodyPr wrap="square" rtlCol="0">
            <a:spAutoFit/>
          </a:bodyPr>
          <a:lstStyle/>
          <a:p>
            <a:pPr algn="ctr"/>
            <a:r>
              <a:rPr lang="ro-RO" sz="900" b="1" dirty="0"/>
              <a:t>Ministerul Sănătății</a:t>
            </a:r>
          </a:p>
        </p:txBody>
      </p:sp>
      <p:sp>
        <p:nvSpPr>
          <p:cNvPr id="38" name="TextBox 37"/>
          <p:cNvSpPr txBox="1"/>
          <p:nvPr/>
        </p:nvSpPr>
        <p:spPr>
          <a:xfrm>
            <a:off x="11145180" y="568844"/>
            <a:ext cx="1671815" cy="369332"/>
          </a:xfrm>
          <a:prstGeom prst="rect">
            <a:avLst/>
          </a:prstGeom>
          <a:noFill/>
        </p:spPr>
        <p:txBody>
          <a:bodyPr wrap="square" rtlCol="0">
            <a:spAutoFit/>
          </a:bodyPr>
          <a:lstStyle/>
          <a:p>
            <a:pPr algn="ctr"/>
            <a:r>
              <a:rPr lang="ro-RO" sz="900" b="1" dirty="0"/>
              <a:t>Centrul Regional de </a:t>
            </a:r>
          </a:p>
          <a:p>
            <a:pPr algn="ctr"/>
            <a:r>
              <a:rPr lang="ro-RO" sz="900" b="1" dirty="0"/>
              <a:t>Sănătate Publică Cluj</a:t>
            </a:r>
          </a:p>
        </p:txBody>
      </p:sp>
    </p:spTree>
    <p:extLst>
      <p:ext uri="{BB962C8B-B14F-4D97-AF65-F5344CB8AC3E}">
        <p14:creationId xmlns:p14="http://schemas.microsoft.com/office/powerpoint/2010/main" val="3943978962"/>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368</TotalTime>
  <Words>812</Words>
  <Application>Microsoft Office PowerPoint</Application>
  <PresentationFormat>A3 Paper (297x420 mm)</PresentationFormat>
  <Paragraphs>47</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Cambria</vt:lpstr>
      <vt:lpstr>Times New Roman</vt:lpstr>
      <vt:lpstr>Trebuchet MS</vt:lpstr>
      <vt:lpstr>Wingdings</vt:lpstr>
      <vt:lpstr>PosterPresentations.com-48x48-Template</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Claudia Dima</cp:lastModifiedBy>
  <cp:revision>84</cp:revision>
  <dcterms:created xsi:type="dcterms:W3CDTF">2012-02-09T20:53:12Z</dcterms:created>
  <dcterms:modified xsi:type="dcterms:W3CDTF">2019-03-27T21:42:55Z</dcterms:modified>
</cp:coreProperties>
</file>